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4" r:id="rId5"/>
    <p:sldMasterId id="2147483686" r:id="rId6"/>
  </p:sldMasterIdLst>
  <p:notesMasterIdLst>
    <p:notesMasterId r:id="rId71"/>
  </p:notesMasterIdLst>
  <p:handoutMasterIdLst>
    <p:handoutMasterId r:id="rId72"/>
  </p:handoutMasterIdLst>
  <p:sldIdLst>
    <p:sldId id="264" r:id="rId7"/>
    <p:sldId id="386" r:id="rId8"/>
    <p:sldId id="1446" r:id="rId9"/>
    <p:sldId id="1447" r:id="rId10"/>
    <p:sldId id="263" r:id="rId11"/>
    <p:sldId id="260" r:id="rId12"/>
    <p:sldId id="1452" r:id="rId13"/>
    <p:sldId id="328" r:id="rId14"/>
    <p:sldId id="1429" r:id="rId15"/>
    <p:sldId id="1424" r:id="rId16"/>
    <p:sldId id="1402" r:id="rId17"/>
    <p:sldId id="267" r:id="rId18"/>
    <p:sldId id="1454" r:id="rId19"/>
    <p:sldId id="1360" r:id="rId20"/>
    <p:sldId id="1394" r:id="rId21"/>
    <p:sldId id="1433" r:id="rId22"/>
    <p:sldId id="329" r:id="rId23"/>
    <p:sldId id="1351" r:id="rId24"/>
    <p:sldId id="1354" r:id="rId25"/>
    <p:sldId id="1435" r:id="rId26"/>
    <p:sldId id="1436" r:id="rId27"/>
    <p:sldId id="1434" r:id="rId28"/>
    <p:sldId id="1449" r:id="rId29"/>
    <p:sldId id="1388" r:id="rId30"/>
    <p:sldId id="330" r:id="rId31"/>
    <p:sldId id="1309" r:id="rId32"/>
    <p:sldId id="1453" r:id="rId33"/>
    <p:sldId id="1357" r:id="rId34"/>
    <p:sldId id="1304" r:id="rId35"/>
    <p:sldId id="256" r:id="rId36"/>
    <p:sldId id="1405" r:id="rId37"/>
    <p:sldId id="1355" r:id="rId38"/>
    <p:sldId id="1348" r:id="rId39"/>
    <p:sldId id="1455" r:id="rId40"/>
    <p:sldId id="1441" r:id="rId41"/>
    <p:sldId id="1440" r:id="rId42"/>
    <p:sldId id="1456" r:id="rId43"/>
    <p:sldId id="1442" r:id="rId44"/>
    <p:sldId id="1457" r:id="rId45"/>
    <p:sldId id="1420" r:id="rId46"/>
    <p:sldId id="1443" r:id="rId47"/>
    <p:sldId id="1444" r:id="rId48"/>
    <p:sldId id="1291" r:id="rId49"/>
    <p:sldId id="1395" r:id="rId50"/>
    <p:sldId id="1450" r:id="rId51"/>
    <p:sldId id="1315" r:id="rId52"/>
    <p:sldId id="1427" r:id="rId53"/>
    <p:sldId id="1382" r:id="rId54"/>
    <p:sldId id="1297" r:id="rId55"/>
    <p:sldId id="1399" r:id="rId56"/>
    <p:sldId id="1376" r:id="rId57"/>
    <p:sldId id="1419" r:id="rId58"/>
    <p:sldId id="1421" r:id="rId59"/>
    <p:sldId id="1331" r:id="rId60"/>
    <p:sldId id="1310" r:id="rId61"/>
    <p:sldId id="1426" r:id="rId62"/>
    <p:sldId id="1341" r:id="rId63"/>
    <p:sldId id="1389" r:id="rId64"/>
    <p:sldId id="1437" r:id="rId65"/>
    <p:sldId id="1439" r:id="rId66"/>
    <p:sldId id="1428" r:id="rId67"/>
    <p:sldId id="1396" r:id="rId68"/>
    <p:sldId id="1448" r:id="rId69"/>
    <p:sldId id="1430" r:id="rId70"/>
  </p:sldIdLst>
  <p:sldSz cx="12192000" cy="6858000"/>
  <p:notesSz cx="7315200" cy="9601200"/>
  <p:custDataLst>
    <p:tags r:id="rId7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22491B-8263-4A9D-B10D-F3E1C937BEA9}" name="Peck, Alana C - DCF" initials="PACD" userId="S::alana.peck@wisconsin.gov::35c5ed48-5f6a-49df-84cd-bd1720f6cf38" providerId="AD"/>
  <p188:author id="{88AB5029-1F20-A8C6-611C-6407AA538394}" name="Wiesner, Sarina R - DCF" initials="SW" userId="S::sarina.wiesner@wisconsin.gov::bab441ee-c799-4589-94f1-854417416809" providerId="AD"/>
  <p188:author id="{8636FB5E-4AFB-8192-341F-8F150681F016}" name="Dunlap, Jenna M - DCF" initials="DJMD" userId="S::jenna.dunlap1@wisconsin.gov::d3d9d7b9-0ae4-48a1-8c50-6338734286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iander, Alex - DCF" initials="KA-D" lastIdx="1" clrIdx="0">
    <p:extLst>
      <p:ext uri="{19B8F6BF-5375-455C-9EA6-DF929625EA0E}">
        <p15:presenceInfo xmlns:p15="http://schemas.microsoft.com/office/powerpoint/2012/main" userId="S::alex.kiander1@wisconsin.gov::7f38bb90-15ea-4fff-82a7-3da33af32062" providerId="AD"/>
      </p:ext>
    </p:extLst>
  </p:cmAuthor>
  <p:cmAuthor id="2" name="Dunlap, Jenna M - DCF" initials="DJM-D" lastIdx="8" clrIdx="1">
    <p:extLst>
      <p:ext uri="{19B8F6BF-5375-455C-9EA6-DF929625EA0E}">
        <p15:presenceInfo xmlns:p15="http://schemas.microsoft.com/office/powerpoint/2012/main" userId="S::jenna.dunlap1@wisconsin.gov::d3d9d7b9-0ae4-48a1-8c50-633873428600" providerId="AD"/>
      </p:ext>
    </p:extLst>
  </p:cmAuthor>
  <p:cmAuthor id="3" name="Peck, Alana C - DCF" initials="PAC-D" lastIdx="5" clrIdx="2">
    <p:extLst>
      <p:ext uri="{19B8F6BF-5375-455C-9EA6-DF929625EA0E}">
        <p15:presenceInfo xmlns:p15="http://schemas.microsoft.com/office/powerpoint/2012/main" userId="S::alana.peck@wisconsin.gov::35c5ed48-5f6a-49df-84cd-bd1720f6cf38" providerId="AD"/>
      </p:ext>
    </p:extLst>
  </p:cmAuthor>
  <p:cmAuthor id="4" name="Shapiro, Ragen A - DCF" initials="SRA-D" lastIdx="2" clrIdx="3">
    <p:extLst>
      <p:ext uri="{19B8F6BF-5375-455C-9EA6-DF929625EA0E}">
        <p15:presenceInfo xmlns:p15="http://schemas.microsoft.com/office/powerpoint/2012/main" userId="S::Ragen.Shapiro@wisconsin.gov::7cdd174e-1e4b-45a5-aa42-415d4856c0af" providerId="AD"/>
      </p:ext>
    </p:extLst>
  </p:cmAuthor>
  <p:cmAuthor id="5" name="McCulley, Shelby A - DCF" initials="MSAD" lastIdx="26" clrIdx="4">
    <p:extLst>
      <p:ext uri="{19B8F6BF-5375-455C-9EA6-DF929625EA0E}">
        <p15:presenceInfo xmlns:p15="http://schemas.microsoft.com/office/powerpoint/2012/main" userId="S::shelbya.mcculley@wisconsin.gov::4a138cf3-ed46-4cc7-95f7-43745a8e59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8C8"/>
    <a:srgbClr val="EE3326"/>
    <a:srgbClr val="FAB01A"/>
    <a:srgbClr val="FFFFFF"/>
    <a:srgbClr val="2162AE"/>
    <a:srgbClr val="059C95"/>
    <a:srgbClr val="9B6E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48" autoAdjust="0"/>
  </p:normalViewPr>
  <p:slideViewPr>
    <p:cSldViewPr snapToGrid="0">
      <p:cViewPr varScale="1">
        <p:scale>
          <a:sx n="59" d="100"/>
          <a:sy n="59" d="100"/>
        </p:scale>
        <p:origin x="868"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3.xml"/></Relationships>
</file>

<file path=ppt/diagrams/_rels/data7.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sv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72.svg"/><Relationship Id="rId9" Type="http://schemas.openxmlformats.org/officeDocument/2006/relationships/image" Target="../media/image77.png"/></Relationships>
</file>

<file path=ppt/diagrams/_rels/drawing7.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sv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72.svg"/><Relationship Id="rId9" Type="http://schemas.openxmlformats.org/officeDocument/2006/relationships/image" Target="../media/image7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90D794-D1EC-4EB5-831B-7E47291C091B}" type="doc">
      <dgm:prSet loTypeId="urn:microsoft.com/office/officeart/2005/8/layout/pyramid3" loCatId="pyramid" qsTypeId="urn:microsoft.com/office/officeart/2005/8/quickstyle/simple1" qsCatId="simple" csTypeId="urn:microsoft.com/office/officeart/2005/8/colors/colorful1" csCatId="colorful" phldr="1"/>
      <dgm:spPr/>
    </dgm:pt>
    <dgm:pt modelId="{3FC92BB8-2FA9-4A93-A0A8-EC21448BA44B}">
      <dgm:prSet phldrT="[Text]"/>
      <dgm:spPr>
        <a:solidFill>
          <a:schemeClr val="accent4"/>
        </a:solidFill>
      </dgm:spPr>
      <dgm:t>
        <a:bodyPr/>
        <a:lstStyle/>
        <a:p>
          <a:endParaRPr lang="en-US"/>
        </a:p>
      </dgm:t>
    </dgm:pt>
    <dgm:pt modelId="{433296D1-14CD-4C6B-97EF-AB521AB239E2}" type="parTrans" cxnId="{2346711B-5559-46A7-92A9-CAF898A1805B}">
      <dgm:prSet/>
      <dgm:spPr/>
      <dgm:t>
        <a:bodyPr/>
        <a:lstStyle/>
        <a:p>
          <a:endParaRPr lang="en-US"/>
        </a:p>
      </dgm:t>
    </dgm:pt>
    <dgm:pt modelId="{5450F637-1945-40B6-855C-5518474549C3}" type="sibTrans" cxnId="{2346711B-5559-46A7-92A9-CAF898A1805B}">
      <dgm:prSet/>
      <dgm:spPr/>
      <dgm:t>
        <a:bodyPr/>
        <a:lstStyle/>
        <a:p>
          <a:endParaRPr lang="en-US"/>
        </a:p>
      </dgm:t>
    </dgm:pt>
    <dgm:pt modelId="{367CB088-F744-4A8E-8417-936C7BD4D585}">
      <dgm:prSet phldrT="[Text]"/>
      <dgm:spPr>
        <a:solidFill>
          <a:schemeClr val="accent6">
            <a:lumMod val="85000"/>
          </a:schemeClr>
        </a:solidFill>
      </dgm:spPr>
      <dgm:t>
        <a:bodyPr/>
        <a:lstStyle/>
        <a:p>
          <a:endParaRPr lang="en-US"/>
        </a:p>
      </dgm:t>
    </dgm:pt>
    <dgm:pt modelId="{5AD48109-4967-4743-860C-8C2A34460954}" type="parTrans" cxnId="{AD1F32D3-F011-4FB0-8EE8-EEB6317BBD0B}">
      <dgm:prSet/>
      <dgm:spPr/>
      <dgm:t>
        <a:bodyPr/>
        <a:lstStyle/>
        <a:p>
          <a:endParaRPr lang="en-US"/>
        </a:p>
      </dgm:t>
    </dgm:pt>
    <dgm:pt modelId="{D459848B-FD21-4400-AD5D-35287EDC374E}" type="sibTrans" cxnId="{AD1F32D3-F011-4FB0-8EE8-EEB6317BBD0B}">
      <dgm:prSet/>
      <dgm:spPr/>
      <dgm:t>
        <a:bodyPr/>
        <a:lstStyle/>
        <a:p>
          <a:endParaRPr lang="en-US"/>
        </a:p>
      </dgm:t>
    </dgm:pt>
    <dgm:pt modelId="{5F749EE8-0839-4D0B-B9A1-A1A37D626438}">
      <dgm:prSet phldrT="[Text]"/>
      <dgm:spPr/>
      <dgm:t>
        <a:bodyPr/>
        <a:lstStyle/>
        <a:p>
          <a:endParaRPr lang="en-US"/>
        </a:p>
      </dgm:t>
    </dgm:pt>
    <dgm:pt modelId="{42A72B59-BA51-4F08-8F84-1BE6D1279AD0}" type="parTrans" cxnId="{47F7C387-7C04-41AE-9E00-4ADB8DC97432}">
      <dgm:prSet/>
      <dgm:spPr/>
      <dgm:t>
        <a:bodyPr/>
        <a:lstStyle/>
        <a:p>
          <a:endParaRPr lang="en-US"/>
        </a:p>
      </dgm:t>
    </dgm:pt>
    <dgm:pt modelId="{1DA9E9E6-70F8-4C10-AA4A-9D0F15469CFA}" type="sibTrans" cxnId="{47F7C387-7C04-41AE-9E00-4ADB8DC97432}">
      <dgm:prSet/>
      <dgm:spPr/>
      <dgm:t>
        <a:bodyPr/>
        <a:lstStyle/>
        <a:p>
          <a:endParaRPr lang="en-US"/>
        </a:p>
      </dgm:t>
    </dgm:pt>
    <dgm:pt modelId="{C5DDE4D9-3B1D-4869-904F-AEFB32E200FC}">
      <dgm:prSet phldrT="[Text]"/>
      <dgm:spPr/>
      <dgm:t>
        <a:bodyPr/>
        <a:lstStyle/>
        <a:p>
          <a:endParaRPr lang="en-US"/>
        </a:p>
      </dgm:t>
    </dgm:pt>
    <dgm:pt modelId="{1D487400-5375-447D-8FAB-6D2A20E6BEAF}" type="parTrans" cxnId="{C5B6CF26-E9BC-48E0-9D1F-60A080669D12}">
      <dgm:prSet/>
      <dgm:spPr/>
      <dgm:t>
        <a:bodyPr/>
        <a:lstStyle/>
        <a:p>
          <a:endParaRPr lang="en-US"/>
        </a:p>
      </dgm:t>
    </dgm:pt>
    <dgm:pt modelId="{BB2C010A-AE68-4714-A2FC-12E4E5C45E20}" type="sibTrans" cxnId="{C5B6CF26-E9BC-48E0-9D1F-60A080669D12}">
      <dgm:prSet/>
      <dgm:spPr/>
      <dgm:t>
        <a:bodyPr/>
        <a:lstStyle/>
        <a:p>
          <a:endParaRPr lang="en-US"/>
        </a:p>
      </dgm:t>
    </dgm:pt>
    <dgm:pt modelId="{32D2BF08-81C3-4264-A10D-6F816B5A4917}" type="pres">
      <dgm:prSet presAssocID="{2390D794-D1EC-4EB5-831B-7E47291C091B}" presName="Name0" presStyleCnt="0">
        <dgm:presLayoutVars>
          <dgm:dir/>
          <dgm:animLvl val="lvl"/>
          <dgm:resizeHandles val="exact"/>
        </dgm:presLayoutVars>
      </dgm:prSet>
      <dgm:spPr/>
    </dgm:pt>
    <dgm:pt modelId="{FDC333E1-4B51-4449-8360-247D21F31719}" type="pres">
      <dgm:prSet presAssocID="{5F749EE8-0839-4D0B-B9A1-A1A37D626438}" presName="Name8" presStyleCnt="0"/>
      <dgm:spPr/>
    </dgm:pt>
    <dgm:pt modelId="{FB27E000-4A5E-4A10-AF05-41B5E9D6DCC3}" type="pres">
      <dgm:prSet presAssocID="{5F749EE8-0839-4D0B-B9A1-A1A37D626438}" presName="level" presStyleLbl="node1" presStyleIdx="0" presStyleCnt="4" custScaleY="62119" custLinFactNeighborX="9180" custLinFactNeighborY="2236">
        <dgm:presLayoutVars>
          <dgm:chMax val="1"/>
          <dgm:bulletEnabled val="1"/>
        </dgm:presLayoutVars>
      </dgm:prSet>
      <dgm:spPr/>
    </dgm:pt>
    <dgm:pt modelId="{D5FCDE83-9A8E-4A7C-8C75-562B69380DC6}" type="pres">
      <dgm:prSet presAssocID="{5F749EE8-0839-4D0B-B9A1-A1A37D626438}" presName="levelTx" presStyleLbl="revTx" presStyleIdx="0" presStyleCnt="0">
        <dgm:presLayoutVars>
          <dgm:chMax val="1"/>
          <dgm:bulletEnabled val="1"/>
        </dgm:presLayoutVars>
      </dgm:prSet>
      <dgm:spPr/>
    </dgm:pt>
    <dgm:pt modelId="{A4832E0E-DDC6-45D4-92EF-28DE284965A5}" type="pres">
      <dgm:prSet presAssocID="{C5DDE4D9-3B1D-4869-904F-AEFB32E200FC}" presName="Name8" presStyleCnt="0"/>
      <dgm:spPr/>
    </dgm:pt>
    <dgm:pt modelId="{3DED89EB-0A5D-45A3-9F8C-1C8ED33E779F}" type="pres">
      <dgm:prSet presAssocID="{C5DDE4D9-3B1D-4869-904F-AEFB32E200FC}" presName="level" presStyleLbl="node1" presStyleIdx="1" presStyleCnt="4">
        <dgm:presLayoutVars>
          <dgm:chMax val="1"/>
          <dgm:bulletEnabled val="1"/>
        </dgm:presLayoutVars>
      </dgm:prSet>
      <dgm:spPr/>
    </dgm:pt>
    <dgm:pt modelId="{C15421BB-0B5F-4F3C-B263-469965E31233}" type="pres">
      <dgm:prSet presAssocID="{C5DDE4D9-3B1D-4869-904F-AEFB32E200FC}" presName="levelTx" presStyleLbl="revTx" presStyleIdx="0" presStyleCnt="0">
        <dgm:presLayoutVars>
          <dgm:chMax val="1"/>
          <dgm:bulletEnabled val="1"/>
        </dgm:presLayoutVars>
      </dgm:prSet>
      <dgm:spPr/>
    </dgm:pt>
    <dgm:pt modelId="{7EAEE219-43C2-4AD1-A970-171A5E14306C}" type="pres">
      <dgm:prSet presAssocID="{3FC92BB8-2FA9-4A93-A0A8-EC21448BA44B}" presName="Name8" presStyleCnt="0"/>
      <dgm:spPr/>
    </dgm:pt>
    <dgm:pt modelId="{578FE66D-1EE1-4140-AABD-24AF461B57EA}" type="pres">
      <dgm:prSet presAssocID="{3FC92BB8-2FA9-4A93-A0A8-EC21448BA44B}" presName="level" presStyleLbl="node1" presStyleIdx="2" presStyleCnt="4" custScaleY="42914">
        <dgm:presLayoutVars>
          <dgm:chMax val="1"/>
          <dgm:bulletEnabled val="1"/>
        </dgm:presLayoutVars>
      </dgm:prSet>
      <dgm:spPr/>
    </dgm:pt>
    <dgm:pt modelId="{35B3EC2E-EB00-434B-844E-490BF12958F8}" type="pres">
      <dgm:prSet presAssocID="{3FC92BB8-2FA9-4A93-A0A8-EC21448BA44B}" presName="levelTx" presStyleLbl="revTx" presStyleIdx="0" presStyleCnt="0">
        <dgm:presLayoutVars>
          <dgm:chMax val="1"/>
          <dgm:bulletEnabled val="1"/>
        </dgm:presLayoutVars>
      </dgm:prSet>
      <dgm:spPr/>
    </dgm:pt>
    <dgm:pt modelId="{672763D5-6436-4D6C-9982-A0199EF24C09}" type="pres">
      <dgm:prSet presAssocID="{367CB088-F744-4A8E-8417-936C7BD4D585}" presName="Name8" presStyleCnt="0"/>
      <dgm:spPr/>
    </dgm:pt>
    <dgm:pt modelId="{E8A7619C-5543-4542-A5B6-58088787709E}" type="pres">
      <dgm:prSet presAssocID="{367CB088-F744-4A8E-8417-936C7BD4D585}" presName="level" presStyleLbl="node1" presStyleIdx="3" presStyleCnt="4" custScaleY="29374">
        <dgm:presLayoutVars>
          <dgm:chMax val="1"/>
          <dgm:bulletEnabled val="1"/>
        </dgm:presLayoutVars>
      </dgm:prSet>
      <dgm:spPr/>
    </dgm:pt>
    <dgm:pt modelId="{1A980162-3DBA-4848-8B8D-A4E63A2727C8}" type="pres">
      <dgm:prSet presAssocID="{367CB088-F744-4A8E-8417-936C7BD4D585}" presName="levelTx" presStyleLbl="revTx" presStyleIdx="0" presStyleCnt="0">
        <dgm:presLayoutVars>
          <dgm:chMax val="1"/>
          <dgm:bulletEnabled val="1"/>
        </dgm:presLayoutVars>
      </dgm:prSet>
      <dgm:spPr/>
    </dgm:pt>
  </dgm:ptLst>
  <dgm:cxnLst>
    <dgm:cxn modelId="{94620C15-8CD3-438C-9AC8-8B08F9E62E66}" type="presOf" srcId="{2390D794-D1EC-4EB5-831B-7E47291C091B}" destId="{32D2BF08-81C3-4264-A10D-6F816B5A4917}" srcOrd="0" destOrd="0" presId="urn:microsoft.com/office/officeart/2005/8/layout/pyramid3"/>
    <dgm:cxn modelId="{A0010A16-C338-440D-9F1B-F426CC3E2A9F}" type="presOf" srcId="{3FC92BB8-2FA9-4A93-A0A8-EC21448BA44B}" destId="{35B3EC2E-EB00-434B-844E-490BF12958F8}" srcOrd="1" destOrd="0" presId="urn:microsoft.com/office/officeart/2005/8/layout/pyramid3"/>
    <dgm:cxn modelId="{2346711B-5559-46A7-92A9-CAF898A1805B}" srcId="{2390D794-D1EC-4EB5-831B-7E47291C091B}" destId="{3FC92BB8-2FA9-4A93-A0A8-EC21448BA44B}" srcOrd="2" destOrd="0" parTransId="{433296D1-14CD-4C6B-97EF-AB521AB239E2}" sibTransId="{5450F637-1945-40B6-855C-5518474549C3}"/>
    <dgm:cxn modelId="{C5B6CF26-E9BC-48E0-9D1F-60A080669D12}" srcId="{2390D794-D1EC-4EB5-831B-7E47291C091B}" destId="{C5DDE4D9-3B1D-4869-904F-AEFB32E200FC}" srcOrd="1" destOrd="0" parTransId="{1D487400-5375-447D-8FAB-6D2A20E6BEAF}" sibTransId="{BB2C010A-AE68-4714-A2FC-12E4E5C45E20}"/>
    <dgm:cxn modelId="{BA3F8A43-3284-4830-AC48-52D6614A5DA7}" type="presOf" srcId="{C5DDE4D9-3B1D-4869-904F-AEFB32E200FC}" destId="{3DED89EB-0A5D-45A3-9F8C-1C8ED33E779F}" srcOrd="0" destOrd="0" presId="urn:microsoft.com/office/officeart/2005/8/layout/pyramid3"/>
    <dgm:cxn modelId="{85A9B264-28DE-467D-834A-900590EDD1B8}" type="presOf" srcId="{367CB088-F744-4A8E-8417-936C7BD4D585}" destId="{E8A7619C-5543-4542-A5B6-58088787709E}" srcOrd="0" destOrd="0" presId="urn:microsoft.com/office/officeart/2005/8/layout/pyramid3"/>
    <dgm:cxn modelId="{F831A774-323F-4A1C-B860-9A86B5AC4279}" type="presOf" srcId="{3FC92BB8-2FA9-4A93-A0A8-EC21448BA44B}" destId="{578FE66D-1EE1-4140-AABD-24AF461B57EA}" srcOrd="0" destOrd="0" presId="urn:microsoft.com/office/officeart/2005/8/layout/pyramid3"/>
    <dgm:cxn modelId="{DC3A7D87-3565-4F2F-B618-A0300E4E17B4}" type="presOf" srcId="{367CB088-F744-4A8E-8417-936C7BD4D585}" destId="{1A980162-3DBA-4848-8B8D-A4E63A2727C8}" srcOrd="1" destOrd="0" presId="urn:microsoft.com/office/officeart/2005/8/layout/pyramid3"/>
    <dgm:cxn modelId="{47F7C387-7C04-41AE-9E00-4ADB8DC97432}" srcId="{2390D794-D1EC-4EB5-831B-7E47291C091B}" destId="{5F749EE8-0839-4D0B-B9A1-A1A37D626438}" srcOrd="0" destOrd="0" parTransId="{42A72B59-BA51-4F08-8F84-1BE6D1279AD0}" sibTransId="{1DA9E9E6-70F8-4C10-AA4A-9D0F15469CFA}"/>
    <dgm:cxn modelId="{B7076693-46CA-4667-AE3E-CF589FBB7ED0}" type="presOf" srcId="{5F749EE8-0839-4D0B-B9A1-A1A37D626438}" destId="{FB27E000-4A5E-4A10-AF05-41B5E9D6DCC3}" srcOrd="0" destOrd="0" presId="urn:microsoft.com/office/officeart/2005/8/layout/pyramid3"/>
    <dgm:cxn modelId="{B02BF4C3-BB40-4183-9934-9378286B9666}" type="presOf" srcId="{C5DDE4D9-3B1D-4869-904F-AEFB32E200FC}" destId="{C15421BB-0B5F-4F3C-B263-469965E31233}" srcOrd="1" destOrd="0" presId="urn:microsoft.com/office/officeart/2005/8/layout/pyramid3"/>
    <dgm:cxn modelId="{AD1F32D3-F011-4FB0-8EE8-EEB6317BBD0B}" srcId="{2390D794-D1EC-4EB5-831B-7E47291C091B}" destId="{367CB088-F744-4A8E-8417-936C7BD4D585}" srcOrd="3" destOrd="0" parTransId="{5AD48109-4967-4743-860C-8C2A34460954}" sibTransId="{D459848B-FD21-4400-AD5D-35287EDC374E}"/>
    <dgm:cxn modelId="{9582D1DE-BBB0-4DA9-A726-0C97BDCA45EF}" type="presOf" srcId="{5F749EE8-0839-4D0B-B9A1-A1A37D626438}" destId="{D5FCDE83-9A8E-4A7C-8C75-562B69380DC6}" srcOrd="1" destOrd="0" presId="urn:microsoft.com/office/officeart/2005/8/layout/pyramid3"/>
    <dgm:cxn modelId="{6FFCDB55-DFB3-427F-BEE6-B52F02E886C5}" type="presParOf" srcId="{32D2BF08-81C3-4264-A10D-6F816B5A4917}" destId="{FDC333E1-4B51-4449-8360-247D21F31719}" srcOrd="0" destOrd="0" presId="urn:microsoft.com/office/officeart/2005/8/layout/pyramid3"/>
    <dgm:cxn modelId="{C7F43C29-DAF7-4188-9EC0-B23D8BA27E8E}" type="presParOf" srcId="{FDC333E1-4B51-4449-8360-247D21F31719}" destId="{FB27E000-4A5E-4A10-AF05-41B5E9D6DCC3}" srcOrd="0" destOrd="0" presId="urn:microsoft.com/office/officeart/2005/8/layout/pyramid3"/>
    <dgm:cxn modelId="{2849BAF0-8D37-43AF-BEE0-B5B9D80E9E15}" type="presParOf" srcId="{FDC333E1-4B51-4449-8360-247D21F31719}" destId="{D5FCDE83-9A8E-4A7C-8C75-562B69380DC6}" srcOrd="1" destOrd="0" presId="urn:microsoft.com/office/officeart/2005/8/layout/pyramid3"/>
    <dgm:cxn modelId="{D5919312-6DD2-4509-AAC9-9067555789A8}" type="presParOf" srcId="{32D2BF08-81C3-4264-A10D-6F816B5A4917}" destId="{A4832E0E-DDC6-45D4-92EF-28DE284965A5}" srcOrd="1" destOrd="0" presId="urn:microsoft.com/office/officeart/2005/8/layout/pyramid3"/>
    <dgm:cxn modelId="{A79B7E71-14FD-471C-845D-C0EF5E1A37C0}" type="presParOf" srcId="{A4832E0E-DDC6-45D4-92EF-28DE284965A5}" destId="{3DED89EB-0A5D-45A3-9F8C-1C8ED33E779F}" srcOrd="0" destOrd="0" presId="urn:microsoft.com/office/officeart/2005/8/layout/pyramid3"/>
    <dgm:cxn modelId="{6A3132AD-E132-4A0A-B9BA-A62182AB7B26}" type="presParOf" srcId="{A4832E0E-DDC6-45D4-92EF-28DE284965A5}" destId="{C15421BB-0B5F-4F3C-B263-469965E31233}" srcOrd="1" destOrd="0" presId="urn:microsoft.com/office/officeart/2005/8/layout/pyramid3"/>
    <dgm:cxn modelId="{E962C1B9-7E3C-4E69-AB24-6C6AF3A7A065}" type="presParOf" srcId="{32D2BF08-81C3-4264-A10D-6F816B5A4917}" destId="{7EAEE219-43C2-4AD1-A970-171A5E14306C}" srcOrd="2" destOrd="0" presId="urn:microsoft.com/office/officeart/2005/8/layout/pyramid3"/>
    <dgm:cxn modelId="{57040FFE-4C72-4927-9C9E-BFCACFCA97DE}" type="presParOf" srcId="{7EAEE219-43C2-4AD1-A970-171A5E14306C}" destId="{578FE66D-1EE1-4140-AABD-24AF461B57EA}" srcOrd="0" destOrd="0" presId="urn:microsoft.com/office/officeart/2005/8/layout/pyramid3"/>
    <dgm:cxn modelId="{5655208E-F9EB-431B-BCEC-DA5FCB5D780D}" type="presParOf" srcId="{7EAEE219-43C2-4AD1-A970-171A5E14306C}" destId="{35B3EC2E-EB00-434B-844E-490BF12958F8}" srcOrd="1" destOrd="0" presId="urn:microsoft.com/office/officeart/2005/8/layout/pyramid3"/>
    <dgm:cxn modelId="{956F1711-235A-471B-BFA2-E87F28C61569}" type="presParOf" srcId="{32D2BF08-81C3-4264-A10D-6F816B5A4917}" destId="{672763D5-6436-4D6C-9982-A0199EF24C09}" srcOrd="3" destOrd="0" presId="urn:microsoft.com/office/officeart/2005/8/layout/pyramid3"/>
    <dgm:cxn modelId="{DFD9ED44-62C2-4470-8401-4CAFD93FBD7C}" type="presParOf" srcId="{672763D5-6436-4D6C-9982-A0199EF24C09}" destId="{E8A7619C-5543-4542-A5B6-58088787709E}" srcOrd="0" destOrd="0" presId="urn:microsoft.com/office/officeart/2005/8/layout/pyramid3"/>
    <dgm:cxn modelId="{69CF3492-4BAF-4665-B69F-A0E160E3294A}" type="presParOf" srcId="{672763D5-6436-4D6C-9982-A0199EF24C09}" destId="{1A980162-3DBA-4848-8B8D-A4E63A2727C8}"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3486C0-0F74-4183-8C6A-EAF519C180D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4988E73-FB8A-47C4-90DC-C8F66B3B950E}">
      <dgm:prSet/>
      <dgm:spPr/>
      <dgm:t>
        <a:bodyPr/>
        <a:lstStyle/>
        <a:p>
          <a:r>
            <a:rPr lang="en-US" dirty="0"/>
            <a:t>Legal History</a:t>
          </a:r>
        </a:p>
      </dgm:t>
    </dgm:pt>
    <dgm:pt modelId="{332D3D56-055D-4E27-A39C-D3FDE5C05034}" type="parTrans" cxnId="{1DC27999-7C50-4079-BD00-687B170FD389}">
      <dgm:prSet/>
      <dgm:spPr/>
      <dgm:t>
        <a:bodyPr/>
        <a:lstStyle/>
        <a:p>
          <a:endParaRPr lang="en-US"/>
        </a:p>
      </dgm:t>
    </dgm:pt>
    <dgm:pt modelId="{0A35B877-A47B-449F-82B4-BC1F37325208}" type="sibTrans" cxnId="{1DC27999-7C50-4079-BD00-687B170FD389}">
      <dgm:prSet/>
      <dgm:spPr/>
      <dgm:t>
        <a:bodyPr/>
        <a:lstStyle/>
        <a:p>
          <a:endParaRPr lang="en-US"/>
        </a:p>
      </dgm:t>
    </dgm:pt>
    <dgm:pt modelId="{ADF4C899-F33C-490D-A709-252441188F7B}">
      <dgm:prSet/>
      <dgm:spPr/>
      <dgm:t>
        <a:bodyPr/>
        <a:lstStyle/>
        <a:p>
          <a:r>
            <a:rPr lang="en-US"/>
            <a:t>Family</a:t>
          </a:r>
        </a:p>
      </dgm:t>
    </dgm:pt>
    <dgm:pt modelId="{E3C2489F-CBBC-44C8-B3BA-F2CBF7708764}" type="parTrans" cxnId="{0B30A6FC-769D-46CD-8603-E5A481A5AD48}">
      <dgm:prSet/>
      <dgm:spPr/>
      <dgm:t>
        <a:bodyPr/>
        <a:lstStyle/>
        <a:p>
          <a:endParaRPr lang="en-US"/>
        </a:p>
      </dgm:t>
    </dgm:pt>
    <dgm:pt modelId="{EE815F2E-5299-4540-A4A1-BE70DBFA2CA1}" type="sibTrans" cxnId="{0B30A6FC-769D-46CD-8603-E5A481A5AD48}">
      <dgm:prSet/>
      <dgm:spPr/>
      <dgm:t>
        <a:bodyPr/>
        <a:lstStyle/>
        <a:p>
          <a:endParaRPr lang="en-US"/>
        </a:p>
      </dgm:t>
    </dgm:pt>
    <dgm:pt modelId="{B46BFDA1-6B7E-45C9-834B-C7A803FE6E70}">
      <dgm:prSet/>
      <dgm:spPr/>
      <dgm:t>
        <a:bodyPr/>
        <a:lstStyle/>
        <a:p>
          <a:r>
            <a:rPr lang="en-US"/>
            <a:t>School</a:t>
          </a:r>
        </a:p>
      </dgm:t>
    </dgm:pt>
    <dgm:pt modelId="{5A294B5C-F990-47F7-AEEF-E9051C5F464D}" type="parTrans" cxnId="{4FCE467E-67C3-4C1D-8398-9639CDDDBD87}">
      <dgm:prSet/>
      <dgm:spPr/>
      <dgm:t>
        <a:bodyPr/>
        <a:lstStyle/>
        <a:p>
          <a:endParaRPr lang="en-US"/>
        </a:p>
      </dgm:t>
    </dgm:pt>
    <dgm:pt modelId="{E384FF15-B771-4B51-BE98-36379C6D37AE}" type="sibTrans" cxnId="{4FCE467E-67C3-4C1D-8398-9639CDDDBD87}">
      <dgm:prSet/>
      <dgm:spPr/>
      <dgm:t>
        <a:bodyPr/>
        <a:lstStyle/>
        <a:p>
          <a:endParaRPr lang="en-US"/>
        </a:p>
      </dgm:t>
    </dgm:pt>
    <dgm:pt modelId="{E9FD293B-A03D-45A6-9B9A-99A57C3B3A5F}">
      <dgm:prSet/>
      <dgm:spPr/>
      <dgm:t>
        <a:bodyPr/>
        <a:lstStyle/>
        <a:p>
          <a:r>
            <a:rPr lang="en-US"/>
            <a:t>Community Peer</a:t>
          </a:r>
        </a:p>
      </dgm:t>
    </dgm:pt>
    <dgm:pt modelId="{1A776085-E4FE-4F49-8716-C85B33FF1856}" type="parTrans" cxnId="{3A28857F-378C-42C9-B6F7-D29923356C43}">
      <dgm:prSet/>
      <dgm:spPr/>
      <dgm:t>
        <a:bodyPr/>
        <a:lstStyle/>
        <a:p>
          <a:endParaRPr lang="en-US"/>
        </a:p>
      </dgm:t>
    </dgm:pt>
    <dgm:pt modelId="{757CB847-7511-435B-8C83-6AB821A68EAE}" type="sibTrans" cxnId="{3A28857F-378C-42C9-B6F7-D29923356C43}">
      <dgm:prSet/>
      <dgm:spPr/>
      <dgm:t>
        <a:bodyPr/>
        <a:lstStyle/>
        <a:p>
          <a:endParaRPr lang="en-US"/>
        </a:p>
      </dgm:t>
    </dgm:pt>
    <dgm:pt modelId="{9D820895-92AA-4BB8-A21D-D5434EA38C76}">
      <dgm:prSet/>
      <dgm:spPr/>
      <dgm:t>
        <a:bodyPr/>
        <a:lstStyle/>
        <a:p>
          <a:r>
            <a:rPr lang="en-US"/>
            <a:t>Alcohol and Drugs</a:t>
          </a:r>
        </a:p>
      </dgm:t>
    </dgm:pt>
    <dgm:pt modelId="{DD894FB6-F20F-4605-B627-98D45E5B9373}" type="parTrans" cxnId="{18AA4F2D-B486-484B-BBF6-6704DE09FF68}">
      <dgm:prSet/>
      <dgm:spPr/>
      <dgm:t>
        <a:bodyPr/>
        <a:lstStyle/>
        <a:p>
          <a:endParaRPr lang="en-US"/>
        </a:p>
      </dgm:t>
    </dgm:pt>
    <dgm:pt modelId="{A85FDE23-2B63-4585-8AD9-57844D69C8E0}" type="sibTrans" cxnId="{18AA4F2D-B486-484B-BBF6-6704DE09FF68}">
      <dgm:prSet/>
      <dgm:spPr/>
      <dgm:t>
        <a:bodyPr/>
        <a:lstStyle/>
        <a:p>
          <a:endParaRPr lang="en-US"/>
        </a:p>
      </dgm:t>
    </dgm:pt>
    <dgm:pt modelId="{3774D77E-DFEC-480B-936D-3165AACAA994}">
      <dgm:prSet/>
      <dgm:spPr/>
      <dgm:t>
        <a:bodyPr/>
        <a:lstStyle/>
        <a:p>
          <a:r>
            <a:rPr lang="en-US"/>
            <a:t>Employment/Free Time</a:t>
          </a:r>
        </a:p>
      </dgm:t>
    </dgm:pt>
    <dgm:pt modelId="{CAEEA538-804C-494D-947A-13D8D7E2FDA1}" type="parTrans" cxnId="{E5DFF39F-98A1-4DD4-80ED-E95735D7F017}">
      <dgm:prSet/>
      <dgm:spPr/>
      <dgm:t>
        <a:bodyPr/>
        <a:lstStyle/>
        <a:p>
          <a:endParaRPr lang="en-US"/>
        </a:p>
      </dgm:t>
    </dgm:pt>
    <dgm:pt modelId="{5BB64675-4C6E-4613-AB50-6ABBF527616D}" type="sibTrans" cxnId="{E5DFF39F-98A1-4DD4-80ED-E95735D7F017}">
      <dgm:prSet/>
      <dgm:spPr/>
      <dgm:t>
        <a:bodyPr/>
        <a:lstStyle/>
        <a:p>
          <a:endParaRPr lang="en-US"/>
        </a:p>
      </dgm:t>
    </dgm:pt>
    <dgm:pt modelId="{9EAF0A31-587D-48C1-AA19-40B78EA5D4CF}">
      <dgm:prSet/>
      <dgm:spPr/>
      <dgm:t>
        <a:bodyPr/>
        <a:lstStyle/>
        <a:p>
          <a:r>
            <a:rPr lang="en-US"/>
            <a:t>Skills</a:t>
          </a:r>
        </a:p>
      </dgm:t>
    </dgm:pt>
    <dgm:pt modelId="{27C87249-F847-4553-A91B-BC33FBC4B7B1}" type="parTrans" cxnId="{A02B96BC-45EA-4BEC-AAC6-1CCE2E76900A}">
      <dgm:prSet/>
      <dgm:spPr/>
      <dgm:t>
        <a:bodyPr/>
        <a:lstStyle/>
        <a:p>
          <a:endParaRPr lang="en-US"/>
        </a:p>
      </dgm:t>
    </dgm:pt>
    <dgm:pt modelId="{F387A2EA-1856-4058-B301-EC1627BEC977}" type="sibTrans" cxnId="{A02B96BC-45EA-4BEC-AAC6-1CCE2E76900A}">
      <dgm:prSet/>
      <dgm:spPr/>
      <dgm:t>
        <a:bodyPr/>
        <a:lstStyle/>
        <a:p>
          <a:endParaRPr lang="en-US"/>
        </a:p>
      </dgm:t>
    </dgm:pt>
    <dgm:pt modelId="{DC030EE1-44F6-4790-967C-6D99DEFF5A63}">
      <dgm:prSet/>
      <dgm:spPr/>
      <dgm:t>
        <a:bodyPr/>
        <a:lstStyle/>
        <a:p>
          <a:r>
            <a:rPr lang="en-US"/>
            <a:t>Attitudes</a:t>
          </a:r>
        </a:p>
      </dgm:t>
    </dgm:pt>
    <dgm:pt modelId="{C5A2E056-92E8-48CE-B7CD-F42932790924}" type="parTrans" cxnId="{4795F03C-BD4A-4662-9098-1C409C785BBE}">
      <dgm:prSet/>
      <dgm:spPr/>
      <dgm:t>
        <a:bodyPr/>
        <a:lstStyle/>
        <a:p>
          <a:endParaRPr lang="en-US"/>
        </a:p>
      </dgm:t>
    </dgm:pt>
    <dgm:pt modelId="{0472A055-BC1B-48CB-B3AF-3946660B585E}" type="sibTrans" cxnId="{4795F03C-BD4A-4662-9098-1C409C785BBE}">
      <dgm:prSet/>
      <dgm:spPr/>
      <dgm:t>
        <a:bodyPr/>
        <a:lstStyle/>
        <a:p>
          <a:endParaRPr lang="en-US"/>
        </a:p>
      </dgm:t>
    </dgm:pt>
    <dgm:pt modelId="{756E7DC7-04F5-43CF-951C-F1A3917E594A}">
      <dgm:prSet/>
      <dgm:spPr/>
      <dgm:t>
        <a:bodyPr/>
        <a:lstStyle/>
        <a:p>
          <a:r>
            <a:rPr lang="en-US" dirty="0"/>
            <a:t>Aggression/Violence</a:t>
          </a:r>
        </a:p>
      </dgm:t>
    </dgm:pt>
    <dgm:pt modelId="{250AACAC-1BED-45CD-B5F4-8FA093EE0F9D}" type="parTrans" cxnId="{0C7211AA-49A8-459A-ADC1-322CF501B20B}">
      <dgm:prSet/>
      <dgm:spPr/>
      <dgm:t>
        <a:bodyPr/>
        <a:lstStyle/>
        <a:p>
          <a:endParaRPr lang="en-US"/>
        </a:p>
      </dgm:t>
    </dgm:pt>
    <dgm:pt modelId="{0918D4BE-1793-4F6C-BAB7-823669D71B8F}" type="sibTrans" cxnId="{0C7211AA-49A8-459A-ADC1-322CF501B20B}">
      <dgm:prSet/>
      <dgm:spPr/>
      <dgm:t>
        <a:bodyPr/>
        <a:lstStyle/>
        <a:p>
          <a:endParaRPr lang="en-US"/>
        </a:p>
      </dgm:t>
    </dgm:pt>
    <dgm:pt modelId="{FD34FA86-98CC-4A97-8E22-B9003D333F1B}">
      <dgm:prSet/>
      <dgm:spPr/>
      <dgm:t>
        <a:bodyPr/>
        <a:lstStyle/>
        <a:p>
          <a:endParaRPr lang="en-US" dirty="0"/>
        </a:p>
      </dgm:t>
    </dgm:pt>
    <dgm:pt modelId="{24FA403A-9C63-40F8-9522-0C0D19FC423B}" type="parTrans" cxnId="{4558EEDB-3795-4E85-82CD-4874D9AA9BD5}">
      <dgm:prSet/>
      <dgm:spPr/>
      <dgm:t>
        <a:bodyPr/>
        <a:lstStyle/>
        <a:p>
          <a:endParaRPr lang="en-US"/>
        </a:p>
      </dgm:t>
    </dgm:pt>
    <dgm:pt modelId="{B5BB05B1-99F9-49F5-BCCA-B56701BD2A8E}" type="sibTrans" cxnId="{4558EEDB-3795-4E85-82CD-4874D9AA9BD5}">
      <dgm:prSet/>
      <dgm:spPr/>
      <dgm:t>
        <a:bodyPr/>
        <a:lstStyle/>
        <a:p>
          <a:endParaRPr lang="en-US"/>
        </a:p>
      </dgm:t>
    </dgm:pt>
    <dgm:pt modelId="{54433CAB-469C-4421-859C-B08DFF4D896E}" type="pres">
      <dgm:prSet presAssocID="{353486C0-0F74-4183-8C6A-EAF519C180D0}" presName="vert0" presStyleCnt="0">
        <dgm:presLayoutVars>
          <dgm:dir/>
          <dgm:animOne val="branch"/>
          <dgm:animLvl val="lvl"/>
        </dgm:presLayoutVars>
      </dgm:prSet>
      <dgm:spPr/>
    </dgm:pt>
    <dgm:pt modelId="{CA5246A5-F835-4A6F-A1DD-2D95DF587DDC}" type="pres">
      <dgm:prSet presAssocID="{44988E73-FB8A-47C4-90DC-C8F66B3B950E}" presName="thickLine" presStyleLbl="alignNode1" presStyleIdx="0" presStyleCnt="10"/>
      <dgm:spPr/>
    </dgm:pt>
    <dgm:pt modelId="{35A8F172-E992-4F5F-9A66-DC7C93D29946}" type="pres">
      <dgm:prSet presAssocID="{44988E73-FB8A-47C4-90DC-C8F66B3B950E}" presName="horz1" presStyleCnt="0"/>
      <dgm:spPr/>
    </dgm:pt>
    <dgm:pt modelId="{C4BF178F-BC4E-4164-B810-220E97B4BF29}" type="pres">
      <dgm:prSet presAssocID="{44988E73-FB8A-47C4-90DC-C8F66B3B950E}" presName="tx1" presStyleLbl="revTx" presStyleIdx="0" presStyleCnt="10"/>
      <dgm:spPr/>
    </dgm:pt>
    <dgm:pt modelId="{20BC2625-DBCD-401A-B71E-E05853563819}" type="pres">
      <dgm:prSet presAssocID="{44988E73-FB8A-47C4-90DC-C8F66B3B950E}" presName="vert1" presStyleCnt="0"/>
      <dgm:spPr/>
    </dgm:pt>
    <dgm:pt modelId="{1AF45F44-14B4-4426-A69E-A1E0FE12C544}" type="pres">
      <dgm:prSet presAssocID="{ADF4C899-F33C-490D-A709-252441188F7B}" presName="thickLine" presStyleLbl="alignNode1" presStyleIdx="1" presStyleCnt="10"/>
      <dgm:spPr/>
    </dgm:pt>
    <dgm:pt modelId="{6875D9C3-3032-43FC-A966-E973786C044A}" type="pres">
      <dgm:prSet presAssocID="{ADF4C899-F33C-490D-A709-252441188F7B}" presName="horz1" presStyleCnt="0"/>
      <dgm:spPr/>
    </dgm:pt>
    <dgm:pt modelId="{108B3B62-25FE-4338-A886-0E32DCF48663}" type="pres">
      <dgm:prSet presAssocID="{ADF4C899-F33C-490D-A709-252441188F7B}" presName="tx1" presStyleLbl="revTx" presStyleIdx="1" presStyleCnt="10"/>
      <dgm:spPr/>
    </dgm:pt>
    <dgm:pt modelId="{F84187B1-1472-4C8E-AA71-C93AC5300580}" type="pres">
      <dgm:prSet presAssocID="{ADF4C899-F33C-490D-A709-252441188F7B}" presName="vert1" presStyleCnt="0"/>
      <dgm:spPr/>
    </dgm:pt>
    <dgm:pt modelId="{1B0719B3-CF01-4349-B15B-270932250EC9}" type="pres">
      <dgm:prSet presAssocID="{B46BFDA1-6B7E-45C9-834B-C7A803FE6E70}" presName="thickLine" presStyleLbl="alignNode1" presStyleIdx="2" presStyleCnt="10"/>
      <dgm:spPr/>
    </dgm:pt>
    <dgm:pt modelId="{E457FF2F-A181-4859-96EC-EEB92F465276}" type="pres">
      <dgm:prSet presAssocID="{B46BFDA1-6B7E-45C9-834B-C7A803FE6E70}" presName="horz1" presStyleCnt="0"/>
      <dgm:spPr/>
    </dgm:pt>
    <dgm:pt modelId="{1D816DED-A892-4F1A-9C5A-03136DC25DC3}" type="pres">
      <dgm:prSet presAssocID="{B46BFDA1-6B7E-45C9-834B-C7A803FE6E70}" presName="tx1" presStyleLbl="revTx" presStyleIdx="2" presStyleCnt="10"/>
      <dgm:spPr/>
    </dgm:pt>
    <dgm:pt modelId="{C98432E1-ADE2-457B-A8F5-3969B45CB4BE}" type="pres">
      <dgm:prSet presAssocID="{B46BFDA1-6B7E-45C9-834B-C7A803FE6E70}" presName="vert1" presStyleCnt="0"/>
      <dgm:spPr/>
    </dgm:pt>
    <dgm:pt modelId="{768B431A-060B-4A0F-BC07-4EDC89CA3FF7}" type="pres">
      <dgm:prSet presAssocID="{E9FD293B-A03D-45A6-9B9A-99A57C3B3A5F}" presName="thickLine" presStyleLbl="alignNode1" presStyleIdx="3" presStyleCnt="10"/>
      <dgm:spPr/>
    </dgm:pt>
    <dgm:pt modelId="{A8ED0999-4C4B-4E81-B754-4E1B4B1C1507}" type="pres">
      <dgm:prSet presAssocID="{E9FD293B-A03D-45A6-9B9A-99A57C3B3A5F}" presName="horz1" presStyleCnt="0"/>
      <dgm:spPr/>
    </dgm:pt>
    <dgm:pt modelId="{CFD4CA8C-B8D8-4BE4-8485-DA4E00BD463D}" type="pres">
      <dgm:prSet presAssocID="{E9FD293B-A03D-45A6-9B9A-99A57C3B3A5F}" presName="tx1" presStyleLbl="revTx" presStyleIdx="3" presStyleCnt="10"/>
      <dgm:spPr/>
    </dgm:pt>
    <dgm:pt modelId="{B03A3468-4CA3-40B4-ABE0-2D5861DA8DEB}" type="pres">
      <dgm:prSet presAssocID="{E9FD293B-A03D-45A6-9B9A-99A57C3B3A5F}" presName="vert1" presStyleCnt="0"/>
      <dgm:spPr/>
    </dgm:pt>
    <dgm:pt modelId="{A7A7A35F-D2E6-4E11-B6D3-5D9FB2613F9A}" type="pres">
      <dgm:prSet presAssocID="{9D820895-92AA-4BB8-A21D-D5434EA38C76}" presName="thickLine" presStyleLbl="alignNode1" presStyleIdx="4" presStyleCnt="10"/>
      <dgm:spPr/>
    </dgm:pt>
    <dgm:pt modelId="{61F3CBBE-1C7B-4B72-90E0-9C03151CECA3}" type="pres">
      <dgm:prSet presAssocID="{9D820895-92AA-4BB8-A21D-D5434EA38C76}" presName="horz1" presStyleCnt="0"/>
      <dgm:spPr/>
    </dgm:pt>
    <dgm:pt modelId="{E7D7E7D9-061F-45C2-B21E-9C2DEDD89131}" type="pres">
      <dgm:prSet presAssocID="{9D820895-92AA-4BB8-A21D-D5434EA38C76}" presName="tx1" presStyleLbl="revTx" presStyleIdx="4" presStyleCnt="10"/>
      <dgm:spPr/>
    </dgm:pt>
    <dgm:pt modelId="{BD58EE1A-9589-408B-A6AE-326F2A25DCA8}" type="pres">
      <dgm:prSet presAssocID="{9D820895-92AA-4BB8-A21D-D5434EA38C76}" presName="vert1" presStyleCnt="0"/>
      <dgm:spPr/>
    </dgm:pt>
    <dgm:pt modelId="{921F544C-532D-4D52-83EE-A590D28A7CAA}" type="pres">
      <dgm:prSet presAssocID="{3774D77E-DFEC-480B-936D-3165AACAA994}" presName="thickLine" presStyleLbl="alignNode1" presStyleIdx="5" presStyleCnt="10"/>
      <dgm:spPr/>
    </dgm:pt>
    <dgm:pt modelId="{0F00ED72-05D4-4B8D-BD82-4C9C12162AA6}" type="pres">
      <dgm:prSet presAssocID="{3774D77E-DFEC-480B-936D-3165AACAA994}" presName="horz1" presStyleCnt="0"/>
      <dgm:spPr/>
    </dgm:pt>
    <dgm:pt modelId="{C068DF6E-3C6F-44FF-91DD-9E9C2A0F52DA}" type="pres">
      <dgm:prSet presAssocID="{3774D77E-DFEC-480B-936D-3165AACAA994}" presName="tx1" presStyleLbl="revTx" presStyleIdx="5" presStyleCnt="10"/>
      <dgm:spPr/>
    </dgm:pt>
    <dgm:pt modelId="{1AF0E3C8-0DA9-4B64-B5C3-4492FD3695E0}" type="pres">
      <dgm:prSet presAssocID="{3774D77E-DFEC-480B-936D-3165AACAA994}" presName="vert1" presStyleCnt="0"/>
      <dgm:spPr/>
    </dgm:pt>
    <dgm:pt modelId="{48508F4B-F392-442C-83AF-D479979C3B99}" type="pres">
      <dgm:prSet presAssocID="{9EAF0A31-587D-48C1-AA19-40B78EA5D4CF}" presName="thickLine" presStyleLbl="alignNode1" presStyleIdx="6" presStyleCnt="10"/>
      <dgm:spPr/>
    </dgm:pt>
    <dgm:pt modelId="{F9C62D01-CA86-4730-A92E-737D64502FDC}" type="pres">
      <dgm:prSet presAssocID="{9EAF0A31-587D-48C1-AA19-40B78EA5D4CF}" presName="horz1" presStyleCnt="0"/>
      <dgm:spPr/>
    </dgm:pt>
    <dgm:pt modelId="{8DCF774F-A50C-4F5E-897A-920FD0FEC3CE}" type="pres">
      <dgm:prSet presAssocID="{9EAF0A31-587D-48C1-AA19-40B78EA5D4CF}" presName="tx1" presStyleLbl="revTx" presStyleIdx="6" presStyleCnt="10"/>
      <dgm:spPr/>
    </dgm:pt>
    <dgm:pt modelId="{D4DC62EB-D9EB-4A81-8FF4-33B1B705BB2D}" type="pres">
      <dgm:prSet presAssocID="{9EAF0A31-587D-48C1-AA19-40B78EA5D4CF}" presName="vert1" presStyleCnt="0"/>
      <dgm:spPr/>
    </dgm:pt>
    <dgm:pt modelId="{8182898A-A271-402D-9EB6-92119BBA204A}" type="pres">
      <dgm:prSet presAssocID="{DC030EE1-44F6-4790-967C-6D99DEFF5A63}" presName="thickLine" presStyleLbl="alignNode1" presStyleIdx="7" presStyleCnt="10"/>
      <dgm:spPr/>
    </dgm:pt>
    <dgm:pt modelId="{5EDA956D-2D8F-4353-B7CD-9361E469920B}" type="pres">
      <dgm:prSet presAssocID="{DC030EE1-44F6-4790-967C-6D99DEFF5A63}" presName="horz1" presStyleCnt="0"/>
      <dgm:spPr/>
    </dgm:pt>
    <dgm:pt modelId="{34E6C19E-6BAB-4435-8507-E2D35A8CD67D}" type="pres">
      <dgm:prSet presAssocID="{DC030EE1-44F6-4790-967C-6D99DEFF5A63}" presName="tx1" presStyleLbl="revTx" presStyleIdx="7" presStyleCnt="10"/>
      <dgm:spPr/>
    </dgm:pt>
    <dgm:pt modelId="{9CF43022-9D5B-4E10-BE86-729700AF75A3}" type="pres">
      <dgm:prSet presAssocID="{DC030EE1-44F6-4790-967C-6D99DEFF5A63}" presName="vert1" presStyleCnt="0"/>
      <dgm:spPr/>
    </dgm:pt>
    <dgm:pt modelId="{8399620F-C389-414D-8190-611AFC78D5A4}" type="pres">
      <dgm:prSet presAssocID="{756E7DC7-04F5-43CF-951C-F1A3917E594A}" presName="thickLine" presStyleLbl="alignNode1" presStyleIdx="8" presStyleCnt="10"/>
      <dgm:spPr/>
    </dgm:pt>
    <dgm:pt modelId="{DBAF3842-AF87-48AC-B6E7-EDAAEA96AA26}" type="pres">
      <dgm:prSet presAssocID="{756E7DC7-04F5-43CF-951C-F1A3917E594A}" presName="horz1" presStyleCnt="0"/>
      <dgm:spPr/>
    </dgm:pt>
    <dgm:pt modelId="{2AD829CC-DF8F-4E7F-BD4D-63792E8859D3}" type="pres">
      <dgm:prSet presAssocID="{756E7DC7-04F5-43CF-951C-F1A3917E594A}" presName="tx1" presStyleLbl="revTx" presStyleIdx="8" presStyleCnt="10"/>
      <dgm:spPr/>
    </dgm:pt>
    <dgm:pt modelId="{D591F894-5ED8-42DD-B9E0-EDAE50173B92}" type="pres">
      <dgm:prSet presAssocID="{756E7DC7-04F5-43CF-951C-F1A3917E594A}" presName="vert1" presStyleCnt="0"/>
      <dgm:spPr/>
    </dgm:pt>
    <dgm:pt modelId="{CF7F6F1F-0592-4EFD-AB75-8E99CAE411AE}" type="pres">
      <dgm:prSet presAssocID="{FD34FA86-98CC-4A97-8E22-B9003D333F1B}" presName="thickLine" presStyleLbl="alignNode1" presStyleIdx="9" presStyleCnt="10"/>
      <dgm:spPr/>
    </dgm:pt>
    <dgm:pt modelId="{9E8DBC27-FB90-41B2-9E39-D91E950F11AA}" type="pres">
      <dgm:prSet presAssocID="{FD34FA86-98CC-4A97-8E22-B9003D333F1B}" presName="horz1" presStyleCnt="0"/>
      <dgm:spPr/>
    </dgm:pt>
    <dgm:pt modelId="{0F4C9A91-5AD5-4A8F-969B-02AF46BF49F4}" type="pres">
      <dgm:prSet presAssocID="{FD34FA86-98CC-4A97-8E22-B9003D333F1B}" presName="tx1" presStyleLbl="revTx" presStyleIdx="9" presStyleCnt="10"/>
      <dgm:spPr/>
    </dgm:pt>
    <dgm:pt modelId="{C90C3A6D-2D02-4133-8C23-4733DC1182A6}" type="pres">
      <dgm:prSet presAssocID="{FD34FA86-98CC-4A97-8E22-B9003D333F1B}" presName="vert1" presStyleCnt="0"/>
      <dgm:spPr/>
    </dgm:pt>
  </dgm:ptLst>
  <dgm:cxnLst>
    <dgm:cxn modelId="{D713CF26-A15F-489E-A5AD-B485700E2519}" type="presOf" srcId="{ADF4C899-F33C-490D-A709-252441188F7B}" destId="{108B3B62-25FE-4338-A886-0E32DCF48663}" srcOrd="0" destOrd="0" presId="urn:microsoft.com/office/officeart/2008/layout/LinedList"/>
    <dgm:cxn modelId="{41F8ED2C-390B-4345-A683-7ECF0B930777}" type="presOf" srcId="{3774D77E-DFEC-480B-936D-3165AACAA994}" destId="{C068DF6E-3C6F-44FF-91DD-9E9C2A0F52DA}" srcOrd="0" destOrd="0" presId="urn:microsoft.com/office/officeart/2008/layout/LinedList"/>
    <dgm:cxn modelId="{18AA4F2D-B486-484B-BBF6-6704DE09FF68}" srcId="{353486C0-0F74-4183-8C6A-EAF519C180D0}" destId="{9D820895-92AA-4BB8-A21D-D5434EA38C76}" srcOrd="4" destOrd="0" parTransId="{DD894FB6-F20F-4605-B627-98D45E5B9373}" sibTransId="{A85FDE23-2B63-4585-8AD9-57844D69C8E0}"/>
    <dgm:cxn modelId="{3002A632-4AFC-4640-91E7-1817476A4538}" type="presOf" srcId="{9EAF0A31-587D-48C1-AA19-40B78EA5D4CF}" destId="{8DCF774F-A50C-4F5E-897A-920FD0FEC3CE}" srcOrd="0" destOrd="0" presId="urn:microsoft.com/office/officeart/2008/layout/LinedList"/>
    <dgm:cxn modelId="{4795F03C-BD4A-4662-9098-1C409C785BBE}" srcId="{353486C0-0F74-4183-8C6A-EAF519C180D0}" destId="{DC030EE1-44F6-4790-967C-6D99DEFF5A63}" srcOrd="7" destOrd="0" parTransId="{C5A2E056-92E8-48CE-B7CD-F42932790924}" sibTransId="{0472A055-BC1B-48CB-B3AF-3946660B585E}"/>
    <dgm:cxn modelId="{87F1643D-65BE-4FF5-AAE5-4D2E02AE46BB}" type="presOf" srcId="{DC030EE1-44F6-4790-967C-6D99DEFF5A63}" destId="{34E6C19E-6BAB-4435-8507-E2D35A8CD67D}" srcOrd="0" destOrd="0" presId="urn:microsoft.com/office/officeart/2008/layout/LinedList"/>
    <dgm:cxn modelId="{7BB0204D-372B-475C-8F71-04E37E080AD6}" type="presOf" srcId="{44988E73-FB8A-47C4-90DC-C8F66B3B950E}" destId="{C4BF178F-BC4E-4164-B810-220E97B4BF29}" srcOrd="0" destOrd="0" presId="urn:microsoft.com/office/officeart/2008/layout/LinedList"/>
    <dgm:cxn modelId="{4FCE467E-67C3-4C1D-8398-9639CDDDBD87}" srcId="{353486C0-0F74-4183-8C6A-EAF519C180D0}" destId="{B46BFDA1-6B7E-45C9-834B-C7A803FE6E70}" srcOrd="2" destOrd="0" parTransId="{5A294B5C-F990-47F7-AEEF-E9051C5F464D}" sibTransId="{E384FF15-B771-4B51-BE98-36379C6D37AE}"/>
    <dgm:cxn modelId="{3A28857F-378C-42C9-B6F7-D29923356C43}" srcId="{353486C0-0F74-4183-8C6A-EAF519C180D0}" destId="{E9FD293B-A03D-45A6-9B9A-99A57C3B3A5F}" srcOrd="3" destOrd="0" parTransId="{1A776085-E4FE-4F49-8716-C85B33FF1856}" sibTransId="{757CB847-7511-435B-8C83-6AB821A68EAE}"/>
    <dgm:cxn modelId="{C18E9987-EA55-4DC1-9C2C-EA8DCD69EF48}" type="presOf" srcId="{756E7DC7-04F5-43CF-951C-F1A3917E594A}" destId="{2AD829CC-DF8F-4E7F-BD4D-63792E8859D3}" srcOrd="0" destOrd="0" presId="urn:microsoft.com/office/officeart/2008/layout/LinedList"/>
    <dgm:cxn modelId="{380EB890-1ACC-4808-8D2B-58E5F6D8ED3C}" type="presOf" srcId="{9D820895-92AA-4BB8-A21D-D5434EA38C76}" destId="{E7D7E7D9-061F-45C2-B21E-9C2DEDD89131}" srcOrd="0" destOrd="0" presId="urn:microsoft.com/office/officeart/2008/layout/LinedList"/>
    <dgm:cxn modelId="{1DC27999-7C50-4079-BD00-687B170FD389}" srcId="{353486C0-0F74-4183-8C6A-EAF519C180D0}" destId="{44988E73-FB8A-47C4-90DC-C8F66B3B950E}" srcOrd="0" destOrd="0" parTransId="{332D3D56-055D-4E27-A39C-D3FDE5C05034}" sibTransId="{0A35B877-A47B-449F-82B4-BC1F37325208}"/>
    <dgm:cxn modelId="{E5DFF39F-98A1-4DD4-80ED-E95735D7F017}" srcId="{353486C0-0F74-4183-8C6A-EAF519C180D0}" destId="{3774D77E-DFEC-480B-936D-3165AACAA994}" srcOrd="5" destOrd="0" parTransId="{CAEEA538-804C-494D-947A-13D8D7E2FDA1}" sibTransId="{5BB64675-4C6E-4613-AB50-6ABBF527616D}"/>
    <dgm:cxn modelId="{0C7211AA-49A8-459A-ADC1-322CF501B20B}" srcId="{353486C0-0F74-4183-8C6A-EAF519C180D0}" destId="{756E7DC7-04F5-43CF-951C-F1A3917E594A}" srcOrd="8" destOrd="0" parTransId="{250AACAC-1BED-45CD-B5F4-8FA093EE0F9D}" sibTransId="{0918D4BE-1793-4F6C-BAB7-823669D71B8F}"/>
    <dgm:cxn modelId="{A02B96BC-45EA-4BEC-AAC6-1CCE2E76900A}" srcId="{353486C0-0F74-4183-8C6A-EAF519C180D0}" destId="{9EAF0A31-587D-48C1-AA19-40B78EA5D4CF}" srcOrd="6" destOrd="0" parTransId="{27C87249-F847-4553-A91B-BC33FBC4B7B1}" sibTransId="{F387A2EA-1856-4058-B301-EC1627BEC977}"/>
    <dgm:cxn modelId="{7DBFB2C0-268B-45F7-8B69-3197034F6001}" type="presOf" srcId="{FD34FA86-98CC-4A97-8E22-B9003D333F1B}" destId="{0F4C9A91-5AD5-4A8F-969B-02AF46BF49F4}" srcOrd="0" destOrd="0" presId="urn:microsoft.com/office/officeart/2008/layout/LinedList"/>
    <dgm:cxn modelId="{4558EEDB-3795-4E85-82CD-4874D9AA9BD5}" srcId="{353486C0-0F74-4183-8C6A-EAF519C180D0}" destId="{FD34FA86-98CC-4A97-8E22-B9003D333F1B}" srcOrd="9" destOrd="0" parTransId="{24FA403A-9C63-40F8-9522-0C0D19FC423B}" sibTransId="{B5BB05B1-99F9-49F5-BCCA-B56701BD2A8E}"/>
    <dgm:cxn modelId="{9EDA9FE5-0159-4AED-B9EB-0939D4B02D7A}" type="presOf" srcId="{353486C0-0F74-4183-8C6A-EAF519C180D0}" destId="{54433CAB-469C-4421-859C-B08DFF4D896E}" srcOrd="0" destOrd="0" presId="urn:microsoft.com/office/officeart/2008/layout/LinedList"/>
    <dgm:cxn modelId="{1BEDE9E9-056C-47A5-B05A-BD34A0D7B395}" type="presOf" srcId="{E9FD293B-A03D-45A6-9B9A-99A57C3B3A5F}" destId="{CFD4CA8C-B8D8-4BE4-8485-DA4E00BD463D}" srcOrd="0" destOrd="0" presId="urn:microsoft.com/office/officeart/2008/layout/LinedList"/>
    <dgm:cxn modelId="{EAD840F7-6367-4EAD-A7D1-F50D7A034317}" type="presOf" srcId="{B46BFDA1-6B7E-45C9-834B-C7A803FE6E70}" destId="{1D816DED-A892-4F1A-9C5A-03136DC25DC3}" srcOrd="0" destOrd="0" presId="urn:microsoft.com/office/officeart/2008/layout/LinedList"/>
    <dgm:cxn modelId="{0B30A6FC-769D-46CD-8603-E5A481A5AD48}" srcId="{353486C0-0F74-4183-8C6A-EAF519C180D0}" destId="{ADF4C899-F33C-490D-A709-252441188F7B}" srcOrd="1" destOrd="0" parTransId="{E3C2489F-CBBC-44C8-B3BA-F2CBF7708764}" sibTransId="{EE815F2E-5299-4540-A4A1-BE70DBFA2CA1}"/>
    <dgm:cxn modelId="{2AC5BBEC-72D1-4B94-B45B-AA5ABC437349}" type="presParOf" srcId="{54433CAB-469C-4421-859C-B08DFF4D896E}" destId="{CA5246A5-F835-4A6F-A1DD-2D95DF587DDC}" srcOrd="0" destOrd="0" presId="urn:microsoft.com/office/officeart/2008/layout/LinedList"/>
    <dgm:cxn modelId="{46A2E7B9-20FC-4204-98F3-A6829DEB6FE9}" type="presParOf" srcId="{54433CAB-469C-4421-859C-B08DFF4D896E}" destId="{35A8F172-E992-4F5F-9A66-DC7C93D29946}" srcOrd="1" destOrd="0" presId="urn:microsoft.com/office/officeart/2008/layout/LinedList"/>
    <dgm:cxn modelId="{DCC141CE-28A7-46E3-8A06-D61EC108A9D9}" type="presParOf" srcId="{35A8F172-E992-4F5F-9A66-DC7C93D29946}" destId="{C4BF178F-BC4E-4164-B810-220E97B4BF29}" srcOrd="0" destOrd="0" presId="urn:microsoft.com/office/officeart/2008/layout/LinedList"/>
    <dgm:cxn modelId="{7996AD2F-BF1C-47B6-898A-5069D9CA354A}" type="presParOf" srcId="{35A8F172-E992-4F5F-9A66-DC7C93D29946}" destId="{20BC2625-DBCD-401A-B71E-E05853563819}" srcOrd="1" destOrd="0" presId="urn:microsoft.com/office/officeart/2008/layout/LinedList"/>
    <dgm:cxn modelId="{2B8A3FEF-2489-4B16-A522-D5622B531038}" type="presParOf" srcId="{54433CAB-469C-4421-859C-B08DFF4D896E}" destId="{1AF45F44-14B4-4426-A69E-A1E0FE12C544}" srcOrd="2" destOrd="0" presId="urn:microsoft.com/office/officeart/2008/layout/LinedList"/>
    <dgm:cxn modelId="{AB750A22-FA61-42B3-ACDD-A231AAB36E5E}" type="presParOf" srcId="{54433CAB-469C-4421-859C-B08DFF4D896E}" destId="{6875D9C3-3032-43FC-A966-E973786C044A}" srcOrd="3" destOrd="0" presId="urn:microsoft.com/office/officeart/2008/layout/LinedList"/>
    <dgm:cxn modelId="{CB33054A-B27A-4D84-B18D-28DAE5FFDC8B}" type="presParOf" srcId="{6875D9C3-3032-43FC-A966-E973786C044A}" destId="{108B3B62-25FE-4338-A886-0E32DCF48663}" srcOrd="0" destOrd="0" presId="urn:microsoft.com/office/officeart/2008/layout/LinedList"/>
    <dgm:cxn modelId="{A072713C-B9DE-4674-8E40-3483E3FBFE27}" type="presParOf" srcId="{6875D9C3-3032-43FC-A966-E973786C044A}" destId="{F84187B1-1472-4C8E-AA71-C93AC5300580}" srcOrd="1" destOrd="0" presId="urn:microsoft.com/office/officeart/2008/layout/LinedList"/>
    <dgm:cxn modelId="{F076E326-CD06-4855-AFC3-331593ECD487}" type="presParOf" srcId="{54433CAB-469C-4421-859C-B08DFF4D896E}" destId="{1B0719B3-CF01-4349-B15B-270932250EC9}" srcOrd="4" destOrd="0" presId="urn:microsoft.com/office/officeart/2008/layout/LinedList"/>
    <dgm:cxn modelId="{1732BC6C-B432-4A26-A3A5-44575DB1E3D4}" type="presParOf" srcId="{54433CAB-469C-4421-859C-B08DFF4D896E}" destId="{E457FF2F-A181-4859-96EC-EEB92F465276}" srcOrd="5" destOrd="0" presId="urn:microsoft.com/office/officeart/2008/layout/LinedList"/>
    <dgm:cxn modelId="{43EB4BED-A9C7-4F41-9671-B1B0E50F30C5}" type="presParOf" srcId="{E457FF2F-A181-4859-96EC-EEB92F465276}" destId="{1D816DED-A892-4F1A-9C5A-03136DC25DC3}" srcOrd="0" destOrd="0" presId="urn:microsoft.com/office/officeart/2008/layout/LinedList"/>
    <dgm:cxn modelId="{A290A033-5985-4241-8BFE-8F0763094DE3}" type="presParOf" srcId="{E457FF2F-A181-4859-96EC-EEB92F465276}" destId="{C98432E1-ADE2-457B-A8F5-3969B45CB4BE}" srcOrd="1" destOrd="0" presId="urn:microsoft.com/office/officeart/2008/layout/LinedList"/>
    <dgm:cxn modelId="{37E1ED25-8CC3-4A74-AF57-A9A130FF4D31}" type="presParOf" srcId="{54433CAB-469C-4421-859C-B08DFF4D896E}" destId="{768B431A-060B-4A0F-BC07-4EDC89CA3FF7}" srcOrd="6" destOrd="0" presId="urn:microsoft.com/office/officeart/2008/layout/LinedList"/>
    <dgm:cxn modelId="{A2FE1972-51EB-46DD-966F-63DBB43476E6}" type="presParOf" srcId="{54433CAB-469C-4421-859C-B08DFF4D896E}" destId="{A8ED0999-4C4B-4E81-B754-4E1B4B1C1507}" srcOrd="7" destOrd="0" presId="urn:microsoft.com/office/officeart/2008/layout/LinedList"/>
    <dgm:cxn modelId="{49BF4236-6E58-464A-9F77-98D4466E244B}" type="presParOf" srcId="{A8ED0999-4C4B-4E81-B754-4E1B4B1C1507}" destId="{CFD4CA8C-B8D8-4BE4-8485-DA4E00BD463D}" srcOrd="0" destOrd="0" presId="urn:microsoft.com/office/officeart/2008/layout/LinedList"/>
    <dgm:cxn modelId="{971CD569-C4DA-4EEF-AC19-87A4F5A79EA9}" type="presParOf" srcId="{A8ED0999-4C4B-4E81-B754-4E1B4B1C1507}" destId="{B03A3468-4CA3-40B4-ABE0-2D5861DA8DEB}" srcOrd="1" destOrd="0" presId="urn:microsoft.com/office/officeart/2008/layout/LinedList"/>
    <dgm:cxn modelId="{C44DC055-4C07-4AB7-9E9A-EBC2936129D6}" type="presParOf" srcId="{54433CAB-469C-4421-859C-B08DFF4D896E}" destId="{A7A7A35F-D2E6-4E11-B6D3-5D9FB2613F9A}" srcOrd="8" destOrd="0" presId="urn:microsoft.com/office/officeart/2008/layout/LinedList"/>
    <dgm:cxn modelId="{59F1E47C-16AC-4B13-B706-EE84EC8CFA32}" type="presParOf" srcId="{54433CAB-469C-4421-859C-B08DFF4D896E}" destId="{61F3CBBE-1C7B-4B72-90E0-9C03151CECA3}" srcOrd="9" destOrd="0" presId="urn:microsoft.com/office/officeart/2008/layout/LinedList"/>
    <dgm:cxn modelId="{0BEB86C2-E8EA-4022-8692-1A9AFA4510B3}" type="presParOf" srcId="{61F3CBBE-1C7B-4B72-90E0-9C03151CECA3}" destId="{E7D7E7D9-061F-45C2-B21E-9C2DEDD89131}" srcOrd="0" destOrd="0" presId="urn:microsoft.com/office/officeart/2008/layout/LinedList"/>
    <dgm:cxn modelId="{E3E4FD1C-2003-4042-9CA8-9058496E3FD3}" type="presParOf" srcId="{61F3CBBE-1C7B-4B72-90E0-9C03151CECA3}" destId="{BD58EE1A-9589-408B-A6AE-326F2A25DCA8}" srcOrd="1" destOrd="0" presId="urn:microsoft.com/office/officeart/2008/layout/LinedList"/>
    <dgm:cxn modelId="{A99FA215-ED5C-40F6-A894-07157C1A1B6E}" type="presParOf" srcId="{54433CAB-469C-4421-859C-B08DFF4D896E}" destId="{921F544C-532D-4D52-83EE-A590D28A7CAA}" srcOrd="10" destOrd="0" presId="urn:microsoft.com/office/officeart/2008/layout/LinedList"/>
    <dgm:cxn modelId="{E56C991B-37A4-4BCA-9CD6-0E2E9361F89E}" type="presParOf" srcId="{54433CAB-469C-4421-859C-B08DFF4D896E}" destId="{0F00ED72-05D4-4B8D-BD82-4C9C12162AA6}" srcOrd="11" destOrd="0" presId="urn:microsoft.com/office/officeart/2008/layout/LinedList"/>
    <dgm:cxn modelId="{6FC1C831-EB21-460D-8FC0-B526A2A32F70}" type="presParOf" srcId="{0F00ED72-05D4-4B8D-BD82-4C9C12162AA6}" destId="{C068DF6E-3C6F-44FF-91DD-9E9C2A0F52DA}" srcOrd="0" destOrd="0" presId="urn:microsoft.com/office/officeart/2008/layout/LinedList"/>
    <dgm:cxn modelId="{3BD7B462-DE89-4D90-851E-D73D7ED885BF}" type="presParOf" srcId="{0F00ED72-05D4-4B8D-BD82-4C9C12162AA6}" destId="{1AF0E3C8-0DA9-4B64-B5C3-4492FD3695E0}" srcOrd="1" destOrd="0" presId="urn:microsoft.com/office/officeart/2008/layout/LinedList"/>
    <dgm:cxn modelId="{2DBE2AAA-E045-4BB1-BBA0-BBA26395AA58}" type="presParOf" srcId="{54433CAB-469C-4421-859C-B08DFF4D896E}" destId="{48508F4B-F392-442C-83AF-D479979C3B99}" srcOrd="12" destOrd="0" presId="urn:microsoft.com/office/officeart/2008/layout/LinedList"/>
    <dgm:cxn modelId="{2D2302CB-A368-489E-AAEF-7B3470568619}" type="presParOf" srcId="{54433CAB-469C-4421-859C-B08DFF4D896E}" destId="{F9C62D01-CA86-4730-A92E-737D64502FDC}" srcOrd="13" destOrd="0" presId="urn:microsoft.com/office/officeart/2008/layout/LinedList"/>
    <dgm:cxn modelId="{B5F2A7D8-63F4-436E-B965-C7D0698483AF}" type="presParOf" srcId="{F9C62D01-CA86-4730-A92E-737D64502FDC}" destId="{8DCF774F-A50C-4F5E-897A-920FD0FEC3CE}" srcOrd="0" destOrd="0" presId="urn:microsoft.com/office/officeart/2008/layout/LinedList"/>
    <dgm:cxn modelId="{DDED9B1C-B3D9-411E-BA24-42E2013B3563}" type="presParOf" srcId="{F9C62D01-CA86-4730-A92E-737D64502FDC}" destId="{D4DC62EB-D9EB-4A81-8FF4-33B1B705BB2D}" srcOrd="1" destOrd="0" presId="urn:microsoft.com/office/officeart/2008/layout/LinedList"/>
    <dgm:cxn modelId="{35E8E07C-7DC8-41CF-9AA0-78F779F15E50}" type="presParOf" srcId="{54433CAB-469C-4421-859C-B08DFF4D896E}" destId="{8182898A-A271-402D-9EB6-92119BBA204A}" srcOrd="14" destOrd="0" presId="urn:microsoft.com/office/officeart/2008/layout/LinedList"/>
    <dgm:cxn modelId="{D99E4AD2-14AE-45B3-98B2-339FAB0AA51F}" type="presParOf" srcId="{54433CAB-469C-4421-859C-B08DFF4D896E}" destId="{5EDA956D-2D8F-4353-B7CD-9361E469920B}" srcOrd="15" destOrd="0" presId="urn:microsoft.com/office/officeart/2008/layout/LinedList"/>
    <dgm:cxn modelId="{CE3B9185-4CC3-4FCA-90AA-8CEBE45C4CBD}" type="presParOf" srcId="{5EDA956D-2D8F-4353-B7CD-9361E469920B}" destId="{34E6C19E-6BAB-4435-8507-E2D35A8CD67D}" srcOrd="0" destOrd="0" presId="urn:microsoft.com/office/officeart/2008/layout/LinedList"/>
    <dgm:cxn modelId="{49B300CF-9A98-4F3F-9FCC-8B61C52CCB58}" type="presParOf" srcId="{5EDA956D-2D8F-4353-B7CD-9361E469920B}" destId="{9CF43022-9D5B-4E10-BE86-729700AF75A3}" srcOrd="1" destOrd="0" presId="urn:microsoft.com/office/officeart/2008/layout/LinedList"/>
    <dgm:cxn modelId="{673166DF-16FE-46A4-B2BE-E514D6B6D033}" type="presParOf" srcId="{54433CAB-469C-4421-859C-B08DFF4D896E}" destId="{8399620F-C389-414D-8190-611AFC78D5A4}" srcOrd="16" destOrd="0" presId="urn:microsoft.com/office/officeart/2008/layout/LinedList"/>
    <dgm:cxn modelId="{25C46D78-E2AC-42C7-B5D9-D8430F38C821}" type="presParOf" srcId="{54433CAB-469C-4421-859C-B08DFF4D896E}" destId="{DBAF3842-AF87-48AC-B6E7-EDAAEA96AA26}" srcOrd="17" destOrd="0" presId="urn:microsoft.com/office/officeart/2008/layout/LinedList"/>
    <dgm:cxn modelId="{80B4135F-0AC3-433A-9F9B-213C8C409A1A}" type="presParOf" srcId="{DBAF3842-AF87-48AC-B6E7-EDAAEA96AA26}" destId="{2AD829CC-DF8F-4E7F-BD4D-63792E8859D3}" srcOrd="0" destOrd="0" presId="urn:microsoft.com/office/officeart/2008/layout/LinedList"/>
    <dgm:cxn modelId="{7A7B55A8-6614-498C-B7DC-6FF47A7269F3}" type="presParOf" srcId="{DBAF3842-AF87-48AC-B6E7-EDAAEA96AA26}" destId="{D591F894-5ED8-42DD-B9E0-EDAE50173B92}" srcOrd="1" destOrd="0" presId="urn:microsoft.com/office/officeart/2008/layout/LinedList"/>
    <dgm:cxn modelId="{BFA7494A-9264-427F-A946-D3002B179BA7}" type="presParOf" srcId="{54433CAB-469C-4421-859C-B08DFF4D896E}" destId="{CF7F6F1F-0592-4EFD-AB75-8E99CAE411AE}" srcOrd="18" destOrd="0" presId="urn:microsoft.com/office/officeart/2008/layout/LinedList"/>
    <dgm:cxn modelId="{53179ED9-EEBF-4033-BF8B-707297863672}" type="presParOf" srcId="{54433CAB-469C-4421-859C-B08DFF4D896E}" destId="{9E8DBC27-FB90-41B2-9E39-D91E950F11AA}" srcOrd="19" destOrd="0" presId="urn:microsoft.com/office/officeart/2008/layout/LinedList"/>
    <dgm:cxn modelId="{4DBE2D40-0A59-40D4-B254-C5668517B159}" type="presParOf" srcId="{9E8DBC27-FB90-41B2-9E39-D91E950F11AA}" destId="{0F4C9A91-5AD5-4A8F-969B-02AF46BF49F4}" srcOrd="0" destOrd="0" presId="urn:microsoft.com/office/officeart/2008/layout/LinedList"/>
    <dgm:cxn modelId="{F97C46A9-7978-4CBD-9E8D-72B4ABDCDBAD}" type="presParOf" srcId="{9E8DBC27-FB90-41B2-9E39-D91E950F11AA}" destId="{C90C3A6D-2D02-4133-8C23-4733DC1182A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593661-8A34-402B-BB84-9FA571483897}" type="doc">
      <dgm:prSet loTypeId="urn:microsoft.com/office/officeart/2008/layout/PictureStrips" loCatId="list" qsTypeId="urn:microsoft.com/office/officeart/2005/8/quickstyle/simple1" qsCatId="simple" csTypeId="urn:microsoft.com/office/officeart/2005/8/colors/colorful1" csCatId="colorful" phldr="1"/>
      <dgm:spPr/>
    </dgm:pt>
    <dgm:pt modelId="{FBB748A5-0F71-4AEC-88F5-63CD0F84166E}">
      <dgm:prSet phldrT="[Text]" custT="1"/>
      <dgm:spPr>
        <a:solidFill>
          <a:srgbClr val="AF394E">
            <a:alpha val="50196"/>
          </a:srgbClr>
        </a:solidFill>
      </dgm:spPr>
      <dgm:t>
        <a:bodyPr/>
        <a:lstStyle/>
        <a:p>
          <a:pPr algn="l"/>
          <a:r>
            <a:rPr lang="en-US" sz="3200" b="1" u="none"/>
            <a:t>Risk</a:t>
          </a:r>
        </a:p>
        <a:p>
          <a:pPr algn="l"/>
          <a:r>
            <a:rPr lang="en-US" sz="2800"/>
            <a:t>Match the intensity of the intervention with one’s level of risk for re-offending</a:t>
          </a:r>
          <a:endParaRPr lang="en-US" sz="2800">
            <a:solidFill>
              <a:schemeClr val="tx1"/>
            </a:solidFill>
          </a:endParaRPr>
        </a:p>
      </dgm:t>
    </dgm:pt>
    <dgm:pt modelId="{2B18AD9C-05BC-4386-A024-A17F9C4BDB69}" type="parTrans" cxnId="{F96E28CE-BAC2-4C10-A349-EDCFA2929394}">
      <dgm:prSet/>
      <dgm:spPr/>
      <dgm:t>
        <a:bodyPr/>
        <a:lstStyle/>
        <a:p>
          <a:endParaRPr lang="en-US"/>
        </a:p>
      </dgm:t>
    </dgm:pt>
    <dgm:pt modelId="{E264B59E-7880-4412-B5F1-A619B316D314}" type="sibTrans" cxnId="{F96E28CE-BAC2-4C10-A349-EDCFA2929394}">
      <dgm:prSet/>
      <dgm:spPr/>
      <dgm:t>
        <a:bodyPr/>
        <a:lstStyle/>
        <a:p>
          <a:endParaRPr lang="en-US"/>
        </a:p>
      </dgm:t>
    </dgm:pt>
    <dgm:pt modelId="{43412742-7258-46A4-BD35-EB1C6D188B7F}">
      <dgm:prSet phldrT="[Text]" custT="1"/>
      <dgm:spPr>
        <a:solidFill>
          <a:srgbClr val="EE3326">
            <a:alpha val="50196"/>
          </a:srgbClr>
        </a:solidFill>
      </dgm:spPr>
      <dgm:t>
        <a:bodyPr/>
        <a:lstStyle/>
        <a:p>
          <a:pPr algn="l"/>
          <a:r>
            <a:rPr lang="en-US" sz="3200" b="1" u="none"/>
            <a:t>Need</a:t>
          </a:r>
        </a:p>
        <a:p>
          <a:pPr algn="l" rtl="0"/>
          <a:r>
            <a:rPr lang="en-US" sz="2800"/>
            <a:t>Target dynamic or changeable risk factors (aka </a:t>
          </a:r>
          <a:r>
            <a:rPr lang="en-US" sz="2800" i="1"/>
            <a:t>criminogenic needs</a:t>
          </a:r>
          <a:r>
            <a:rPr lang="en-US" sz="2800"/>
            <a:t>)</a:t>
          </a:r>
          <a:r>
            <a:rPr lang="en-US" sz="2800">
              <a:solidFill>
                <a:schemeClr val="tx1"/>
              </a:solidFill>
              <a:latin typeface="Roboto"/>
            </a:rPr>
            <a:t> </a:t>
          </a:r>
          <a:endParaRPr lang="en-US" sz="2800" b="1">
            <a:solidFill>
              <a:schemeClr val="tx1"/>
            </a:solidFill>
            <a:latin typeface="Roboto"/>
          </a:endParaRPr>
        </a:p>
      </dgm:t>
    </dgm:pt>
    <dgm:pt modelId="{78D95BD0-66B4-4C4A-9D60-341602343F58}" type="parTrans" cxnId="{E885C867-FD98-4C9A-BD06-8A69C182B4E3}">
      <dgm:prSet/>
      <dgm:spPr/>
      <dgm:t>
        <a:bodyPr/>
        <a:lstStyle/>
        <a:p>
          <a:endParaRPr lang="en-US"/>
        </a:p>
      </dgm:t>
    </dgm:pt>
    <dgm:pt modelId="{08292E43-D29E-4A38-9482-6670A972C617}" type="sibTrans" cxnId="{E885C867-FD98-4C9A-BD06-8A69C182B4E3}">
      <dgm:prSet/>
      <dgm:spPr/>
      <dgm:t>
        <a:bodyPr/>
        <a:lstStyle/>
        <a:p>
          <a:endParaRPr lang="en-US"/>
        </a:p>
      </dgm:t>
    </dgm:pt>
    <dgm:pt modelId="{62AEBDFF-E1D5-481C-9CDF-07A28B8C2238}">
      <dgm:prSet custT="1"/>
      <dgm:spPr>
        <a:solidFill>
          <a:srgbClr val="FAB01A">
            <a:alpha val="50196"/>
          </a:srgbClr>
        </a:solidFill>
      </dgm:spPr>
      <dgm:t>
        <a:bodyPr/>
        <a:lstStyle/>
        <a:p>
          <a:pPr algn="l" rtl="0"/>
          <a:r>
            <a:rPr lang="en-US" sz="3200" b="1" u="none"/>
            <a:t>Responsivity</a:t>
          </a:r>
          <a:r>
            <a:rPr lang="en-US" sz="2800" u="none">
              <a:latin typeface="Roboto"/>
            </a:rPr>
            <a:t> </a:t>
          </a:r>
          <a:endParaRPr lang="en-US" sz="2800" u="none"/>
        </a:p>
        <a:p>
          <a:pPr algn="l"/>
          <a:r>
            <a:rPr lang="en-US" sz="2800"/>
            <a:t>Match the mode &amp; strategies of services with the individual</a:t>
          </a:r>
          <a:endParaRPr lang="en-US" sz="2800" b="1">
            <a:solidFill>
              <a:schemeClr val="tx1"/>
            </a:solidFill>
          </a:endParaRPr>
        </a:p>
      </dgm:t>
    </dgm:pt>
    <dgm:pt modelId="{4D5F608E-9ACE-48BA-B696-DB1EA755D926}" type="sibTrans" cxnId="{3B9C59A9-F28A-4746-84AF-000994693C25}">
      <dgm:prSet/>
      <dgm:spPr/>
      <dgm:t>
        <a:bodyPr/>
        <a:lstStyle/>
        <a:p>
          <a:endParaRPr lang="en-US"/>
        </a:p>
      </dgm:t>
    </dgm:pt>
    <dgm:pt modelId="{2A7877FD-FFB5-4317-986D-39AB14880F9C}" type="parTrans" cxnId="{3B9C59A9-F28A-4746-84AF-000994693C25}">
      <dgm:prSet/>
      <dgm:spPr/>
      <dgm:t>
        <a:bodyPr/>
        <a:lstStyle/>
        <a:p>
          <a:endParaRPr lang="en-US"/>
        </a:p>
      </dgm:t>
    </dgm:pt>
    <dgm:pt modelId="{3E7769B1-9DE1-4EF2-BD24-A1F424E169B2}" type="pres">
      <dgm:prSet presAssocID="{51593661-8A34-402B-BB84-9FA571483897}" presName="Name0" presStyleCnt="0">
        <dgm:presLayoutVars>
          <dgm:dir/>
          <dgm:resizeHandles val="exact"/>
        </dgm:presLayoutVars>
      </dgm:prSet>
      <dgm:spPr/>
    </dgm:pt>
    <dgm:pt modelId="{82967F1C-0046-4863-B125-5015BD4700A4}" type="pres">
      <dgm:prSet presAssocID="{FBB748A5-0F71-4AEC-88F5-63CD0F84166E}" presName="composite" presStyleCnt="0"/>
      <dgm:spPr/>
    </dgm:pt>
    <dgm:pt modelId="{22AD4568-8A29-4D39-A8DC-202F6C03D9F1}" type="pres">
      <dgm:prSet presAssocID="{FBB748A5-0F71-4AEC-88F5-63CD0F84166E}" presName="rect1" presStyleLbl="trAlignAcc1" presStyleIdx="0" presStyleCnt="3" custScaleY="152679">
        <dgm:presLayoutVars>
          <dgm:bulletEnabled val="1"/>
        </dgm:presLayoutVars>
      </dgm:prSet>
      <dgm:spPr/>
    </dgm:pt>
    <dgm:pt modelId="{F5E87A3E-0CAE-4871-9352-5351412F7C1B}" type="pres">
      <dgm:prSet presAssocID="{FBB748A5-0F71-4AEC-88F5-63CD0F84166E}" presName="rect2" presStyleLbl="fgImgPlace1" presStyleIdx="0" presStyleCnt="3" custLinFactNeighborX="-25581" custLinFactNeighborY="6199"/>
      <dgm:spPr>
        <a:solidFill>
          <a:schemeClr val="accent2"/>
        </a:solidFill>
      </dgm:spPr>
      <dgm:extLst>
        <a:ext uri="{E40237B7-FDA0-4F09-8148-C483321AD2D9}">
          <dgm14:cNvPr xmlns:dgm14="http://schemas.microsoft.com/office/drawing/2010/diagram" id="0" name="" descr="User network"/>
        </a:ext>
      </dgm:extLst>
    </dgm:pt>
    <dgm:pt modelId="{7B2D79DB-EDE1-436F-BEBC-144428438ECE}" type="pres">
      <dgm:prSet presAssocID="{E264B59E-7880-4412-B5F1-A619B316D314}" presName="sibTrans" presStyleCnt="0"/>
      <dgm:spPr/>
    </dgm:pt>
    <dgm:pt modelId="{4E06EDE3-E4ED-479C-9542-61D78509D53F}" type="pres">
      <dgm:prSet presAssocID="{43412742-7258-46A4-BD35-EB1C6D188B7F}" presName="composite" presStyleCnt="0"/>
      <dgm:spPr/>
    </dgm:pt>
    <dgm:pt modelId="{1BABD7A9-487A-4583-A3C3-19F24A4E8B8B}" type="pres">
      <dgm:prSet presAssocID="{43412742-7258-46A4-BD35-EB1C6D188B7F}" presName="rect1" presStyleLbl="trAlignAcc1" presStyleIdx="1" presStyleCnt="3" custScaleX="106329" custScaleY="152931">
        <dgm:presLayoutVars>
          <dgm:bulletEnabled val="1"/>
        </dgm:presLayoutVars>
      </dgm:prSet>
      <dgm:spPr/>
    </dgm:pt>
    <dgm:pt modelId="{06A175B9-0819-4116-B7E3-57F475131151}" type="pres">
      <dgm:prSet presAssocID="{43412742-7258-46A4-BD35-EB1C6D188B7F}" presName="rect2" presStyleLbl="fgImgPlace1" presStyleIdx="1" presStyleCnt="3" custLinFactNeighborX="-13644" custLinFactNeighborY="8346"/>
      <dgm:spPr>
        <a:solidFill>
          <a:schemeClr val="accent4"/>
        </a:solidFill>
      </dgm:spPr>
    </dgm:pt>
    <dgm:pt modelId="{51772D4D-D58B-41B7-8270-A6093F8F465C}" type="pres">
      <dgm:prSet presAssocID="{08292E43-D29E-4A38-9482-6670A972C617}" presName="sibTrans" presStyleCnt="0"/>
      <dgm:spPr/>
    </dgm:pt>
    <dgm:pt modelId="{6CDE4F88-54AF-4B36-8E29-D9B1620FDE47}" type="pres">
      <dgm:prSet presAssocID="{62AEBDFF-E1D5-481C-9CDF-07A28B8C2238}" presName="composite" presStyleCnt="0"/>
      <dgm:spPr/>
    </dgm:pt>
    <dgm:pt modelId="{F5F6FCA2-7EC9-4206-BEAD-C0406BCD8F59}" type="pres">
      <dgm:prSet presAssocID="{62AEBDFF-E1D5-481C-9CDF-07A28B8C2238}" presName="rect1" presStyleLbl="trAlignAcc1" presStyleIdx="2" presStyleCnt="3" custScaleX="118506" custScaleY="144836">
        <dgm:presLayoutVars>
          <dgm:bulletEnabled val="1"/>
        </dgm:presLayoutVars>
      </dgm:prSet>
      <dgm:spPr/>
    </dgm:pt>
    <dgm:pt modelId="{04D14915-AAB8-4B5D-AD9B-EDD6F1732D83}" type="pres">
      <dgm:prSet presAssocID="{62AEBDFF-E1D5-481C-9CDF-07A28B8C2238}" presName="rect2" presStyleLbl="fgImgPlace1" presStyleIdx="2" presStyleCnt="3" custLinFactNeighborX="-64806" custLinFactNeighborY="9096"/>
      <dgm:spPr>
        <a:solidFill>
          <a:schemeClr val="accent5"/>
        </a:solidFill>
      </dgm:spPr>
    </dgm:pt>
  </dgm:ptLst>
  <dgm:cxnLst>
    <dgm:cxn modelId="{E885C867-FD98-4C9A-BD06-8A69C182B4E3}" srcId="{51593661-8A34-402B-BB84-9FA571483897}" destId="{43412742-7258-46A4-BD35-EB1C6D188B7F}" srcOrd="1" destOrd="0" parTransId="{78D95BD0-66B4-4C4A-9D60-341602343F58}" sibTransId="{08292E43-D29E-4A38-9482-6670A972C617}"/>
    <dgm:cxn modelId="{23ADB07A-A171-41DC-B33B-C0DDD18B1960}" type="presOf" srcId="{62AEBDFF-E1D5-481C-9CDF-07A28B8C2238}" destId="{F5F6FCA2-7EC9-4206-BEAD-C0406BCD8F59}" srcOrd="0" destOrd="0" presId="urn:microsoft.com/office/officeart/2008/layout/PictureStrips"/>
    <dgm:cxn modelId="{F2385882-276E-40DA-9321-69AFB5330AF9}" type="presOf" srcId="{FBB748A5-0F71-4AEC-88F5-63CD0F84166E}" destId="{22AD4568-8A29-4D39-A8DC-202F6C03D9F1}" srcOrd="0" destOrd="0" presId="urn:microsoft.com/office/officeart/2008/layout/PictureStrips"/>
    <dgm:cxn modelId="{AD15A589-2992-42B6-86B1-6F19350D632D}" type="presOf" srcId="{43412742-7258-46A4-BD35-EB1C6D188B7F}" destId="{1BABD7A9-487A-4583-A3C3-19F24A4E8B8B}" srcOrd="0" destOrd="0" presId="urn:microsoft.com/office/officeart/2008/layout/PictureStrips"/>
    <dgm:cxn modelId="{3B9C59A9-F28A-4746-84AF-000994693C25}" srcId="{51593661-8A34-402B-BB84-9FA571483897}" destId="{62AEBDFF-E1D5-481C-9CDF-07A28B8C2238}" srcOrd="2" destOrd="0" parTransId="{2A7877FD-FFB5-4317-986D-39AB14880F9C}" sibTransId="{4D5F608E-9ACE-48BA-B696-DB1EA755D926}"/>
    <dgm:cxn modelId="{F96E28CE-BAC2-4C10-A349-EDCFA2929394}" srcId="{51593661-8A34-402B-BB84-9FA571483897}" destId="{FBB748A5-0F71-4AEC-88F5-63CD0F84166E}" srcOrd="0" destOrd="0" parTransId="{2B18AD9C-05BC-4386-A024-A17F9C4BDB69}" sibTransId="{E264B59E-7880-4412-B5F1-A619B316D314}"/>
    <dgm:cxn modelId="{56F76FEE-B0E7-4064-BFE1-D33098705478}" type="presOf" srcId="{51593661-8A34-402B-BB84-9FA571483897}" destId="{3E7769B1-9DE1-4EF2-BD24-A1F424E169B2}" srcOrd="0" destOrd="0" presId="urn:microsoft.com/office/officeart/2008/layout/PictureStrips"/>
    <dgm:cxn modelId="{0A0FCE5C-AA8C-485B-A58F-CC9588AAA9D4}" type="presParOf" srcId="{3E7769B1-9DE1-4EF2-BD24-A1F424E169B2}" destId="{82967F1C-0046-4863-B125-5015BD4700A4}" srcOrd="0" destOrd="0" presId="urn:microsoft.com/office/officeart/2008/layout/PictureStrips"/>
    <dgm:cxn modelId="{5306F498-8513-4DB2-80C2-28F20582BEAD}" type="presParOf" srcId="{82967F1C-0046-4863-B125-5015BD4700A4}" destId="{22AD4568-8A29-4D39-A8DC-202F6C03D9F1}" srcOrd="0" destOrd="0" presId="urn:microsoft.com/office/officeart/2008/layout/PictureStrips"/>
    <dgm:cxn modelId="{75961C48-BF7C-4673-B7C9-6AD1B64245BE}" type="presParOf" srcId="{82967F1C-0046-4863-B125-5015BD4700A4}" destId="{F5E87A3E-0CAE-4871-9352-5351412F7C1B}" srcOrd="1" destOrd="0" presId="urn:microsoft.com/office/officeart/2008/layout/PictureStrips"/>
    <dgm:cxn modelId="{D46F1B9C-C910-4E3E-970A-0752857648EB}" type="presParOf" srcId="{3E7769B1-9DE1-4EF2-BD24-A1F424E169B2}" destId="{7B2D79DB-EDE1-436F-BEBC-144428438ECE}" srcOrd="1" destOrd="0" presId="urn:microsoft.com/office/officeart/2008/layout/PictureStrips"/>
    <dgm:cxn modelId="{BC9B8D41-0A23-4B18-8B5E-91F4F5808CB4}" type="presParOf" srcId="{3E7769B1-9DE1-4EF2-BD24-A1F424E169B2}" destId="{4E06EDE3-E4ED-479C-9542-61D78509D53F}" srcOrd="2" destOrd="0" presId="urn:microsoft.com/office/officeart/2008/layout/PictureStrips"/>
    <dgm:cxn modelId="{D89CEC66-8DEC-4DCE-A49B-CED14296608D}" type="presParOf" srcId="{4E06EDE3-E4ED-479C-9542-61D78509D53F}" destId="{1BABD7A9-487A-4583-A3C3-19F24A4E8B8B}" srcOrd="0" destOrd="0" presId="urn:microsoft.com/office/officeart/2008/layout/PictureStrips"/>
    <dgm:cxn modelId="{CFB4D92B-F789-47A5-B037-7153FC62CF4E}" type="presParOf" srcId="{4E06EDE3-E4ED-479C-9542-61D78509D53F}" destId="{06A175B9-0819-4116-B7E3-57F475131151}" srcOrd="1" destOrd="0" presId="urn:microsoft.com/office/officeart/2008/layout/PictureStrips"/>
    <dgm:cxn modelId="{CC25BE7B-3239-4F30-9A11-D8903CC0E060}" type="presParOf" srcId="{3E7769B1-9DE1-4EF2-BD24-A1F424E169B2}" destId="{51772D4D-D58B-41B7-8270-A6093F8F465C}" srcOrd="3" destOrd="0" presId="urn:microsoft.com/office/officeart/2008/layout/PictureStrips"/>
    <dgm:cxn modelId="{F187B605-DDD9-416C-831D-186F33079C85}" type="presParOf" srcId="{3E7769B1-9DE1-4EF2-BD24-A1F424E169B2}" destId="{6CDE4F88-54AF-4B36-8E29-D9B1620FDE47}" srcOrd="4" destOrd="0" presId="urn:microsoft.com/office/officeart/2008/layout/PictureStrips"/>
    <dgm:cxn modelId="{7EE00550-AB2C-4E63-AC8A-BC72C0D633FF}" type="presParOf" srcId="{6CDE4F88-54AF-4B36-8E29-D9B1620FDE47}" destId="{F5F6FCA2-7EC9-4206-BEAD-C0406BCD8F59}" srcOrd="0" destOrd="0" presId="urn:microsoft.com/office/officeart/2008/layout/PictureStrips"/>
    <dgm:cxn modelId="{13C3B713-89E2-4171-AB3D-865516B7A6FA}" type="presParOf" srcId="{6CDE4F88-54AF-4B36-8E29-D9B1620FDE47}" destId="{04D14915-AAB8-4B5D-AD9B-EDD6F1732D83}" srcOrd="1" destOrd="0" presId="urn:microsoft.com/office/officeart/2008/layout/PictureStrip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3486C0-0F74-4183-8C6A-EAF519C180D0}"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44988E73-FB8A-47C4-90DC-C8F66B3B950E}">
      <dgm:prSet/>
      <dgm:spPr/>
      <dgm:t>
        <a:bodyPr/>
        <a:lstStyle/>
        <a:p>
          <a:r>
            <a:rPr lang="en-US"/>
            <a:t>Legal History</a:t>
          </a:r>
        </a:p>
      </dgm:t>
    </dgm:pt>
    <dgm:pt modelId="{332D3D56-055D-4E27-A39C-D3FDE5C05034}" type="parTrans" cxnId="{1DC27999-7C50-4079-BD00-687B170FD389}">
      <dgm:prSet/>
      <dgm:spPr/>
      <dgm:t>
        <a:bodyPr/>
        <a:lstStyle/>
        <a:p>
          <a:endParaRPr lang="en-US"/>
        </a:p>
      </dgm:t>
    </dgm:pt>
    <dgm:pt modelId="{0A35B877-A47B-449F-82B4-BC1F37325208}" type="sibTrans" cxnId="{1DC27999-7C50-4079-BD00-687B170FD389}">
      <dgm:prSet/>
      <dgm:spPr/>
      <dgm:t>
        <a:bodyPr/>
        <a:lstStyle/>
        <a:p>
          <a:endParaRPr lang="en-US"/>
        </a:p>
      </dgm:t>
    </dgm:pt>
    <dgm:pt modelId="{ADF4C899-F33C-490D-A709-252441188F7B}">
      <dgm:prSet/>
      <dgm:spPr/>
      <dgm:t>
        <a:bodyPr/>
        <a:lstStyle/>
        <a:p>
          <a:r>
            <a:rPr lang="en-US"/>
            <a:t>Family</a:t>
          </a:r>
        </a:p>
      </dgm:t>
    </dgm:pt>
    <dgm:pt modelId="{E3C2489F-CBBC-44C8-B3BA-F2CBF7708764}" type="parTrans" cxnId="{0B30A6FC-769D-46CD-8603-E5A481A5AD48}">
      <dgm:prSet/>
      <dgm:spPr/>
      <dgm:t>
        <a:bodyPr/>
        <a:lstStyle/>
        <a:p>
          <a:endParaRPr lang="en-US"/>
        </a:p>
      </dgm:t>
    </dgm:pt>
    <dgm:pt modelId="{EE815F2E-5299-4540-A4A1-BE70DBFA2CA1}" type="sibTrans" cxnId="{0B30A6FC-769D-46CD-8603-E5A481A5AD48}">
      <dgm:prSet/>
      <dgm:spPr/>
      <dgm:t>
        <a:bodyPr/>
        <a:lstStyle/>
        <a:p>
          <a:endParaRPr lang="en-US"/>
        </a:p>
      </dgm:t>
    </dgm:pt>
    <dgm:pt modelId="{B46BFDA1-6B7E-45C9-834B-C7A803FE6E70}">
      <dgm:prSet/>
      <dgm:spPr/>
      <dgm:t>
        <a:bodyPr/>
        <a:lstStyle/>
        <a:p>
          <a:r>
            <a:rPr lang="en-US"/>
            <a:t>School</a:t>
          </a:r>
        </a:p>
      </dgm:t>
    </dgm:pt>
    <dgm:pt modelId="{5A294B5C-F990-47F7-AEEF-E9051C5F464D}" type="parTrans" cxnId="{4FCE467E-67C3-4C1D-8398-9639CDDDBD87}">
      <dgm:prSet/>
      <dgm:spPr/>
      <dgm:t>
        <a:bodyPr/>
        <a:lstStyle/>
        <a:p>
          <a:endParaRPr lang="en-US"/>
        </a:p>
      </dgm:t>
    </dgm:pt>
    <dgm:pt modelId="{E384FF15-B771-4B51-BE98-36379C6D37AE}" type="sibTrans" cxnId="{4FCE467E-67C3-4C1D-8398-9639CDDDBD87}">
      <dgm:prSet/>
      <dgm:spPr/>
      <dgm:t>
        <a:bodyPr/>
        <a:lstStyle/>
        <a:p>
          <a:endParaRPr lang="en-US"/>
        </a:p>
      </dgm:t>
    </dgm:pt>
    <dgm:pt modelId="{E9FD293B-A03D-45A6-9B9A-99A57C3B3A5F}">
      <dgm:prSet/>
      <dgm:spPr/>
      <dgm:t>
        <a:bodyPr/>
        <a:lstStyle/>
        <a:p>
          <a:r>
            <a:rPr lang="en-US"/>
            <a:t>Community Peer</a:t>
          </a:r>
        </a:p>
      </dgm:t>
    </dgm:pt>
    <dgm:pt modelId="{1A776085-E4FE-4F49-8716-C85B33FF1856}" type="parTrans" cxnId="{3A28857F-378C-42C9-B6F7-D29923356C43}">
      <dgm:prSet/>
      <dgm:spPr/>
      <dgm:t>
        <a:bodyPr/>
        <a:lstStyle/>
        <a:p>
          <a:endParaRPr lang="en-US"/>
        </a:p>
      </dgm:t>
    </dgm:pt>
    <dgm:pt modelId="{757CB847-7511-435B-8C83-6AB821A68EAE}" type="sibTrans" cxnId="{3A28857F-378C-42C9-B6F7-D29923356C43}">
      <dgm:prSet/>
      <dgm:spPr/>
      <dgm:t>
        <a:bodyPr/>
        <a:lstStyle/>
        <a:p>
          <a:endParaRPr lang="en-US"/>
        </a:p>
      </dgm:t>
    </dgm:pt>
    <dgm:pt modelId="{9D820895-92AA-4BB8-A21D-D5434EA38C76}">
      <dgm:prSet/>
      <dgm:spPr/>
      <dgm:t>
        <a:bodyPr/>
        <a:lstStyle/>
        <a:p>
          <a:r>
            <a:rPr lang="en-US"/>
            <a:t>Alcohol and Drugs</a:t>
          </a:r>
        </a:p>
      </dgm:t>
    </dgm:pt>
    <dgm:pt modelId="{DD894FB6-F20F-4605-B627-98D45E5B9373}" type="parTrans" cxnId="{18AA4F2D-B486-484B-BBF6-6704DE09FF68}">
      <dgm:prSet/>
      <dgm:spPr/>
      <dgm:t>
        <a:bodyPr/>
        <a:lstStyle/>
        <a:p>
          <a:endParaRPr lang="en-US"/>
        </a:p>
      </dgm:t>
    </dgm:pt>
    <dgm:pt modelId="{A85FDE23-2B63-4585-8AD9-57844D69C8E0}" type="sibTrans" cxnId="{18AA4F2D-B486-484B-BBF6-6704DE09FF68}">
      <dgm:prSet/>
      <dgm:spPr/>
      <dgm:t>
        <a:bodyPr/>
        <a:lstStyle/>
        <a:p>
          <a:endParaRPr lang="en-US"/>
        </a:p>
      </dgm:t>
    </dgm:pt>
    <dgm:pt modelId="{3774D77E-DFEC-480B-936D-3165AACAA994}">
      <dgm:prSet/>
      <dgm:spPr/>
      <dgm:t>
        <a:bodyPr/>
        <a:lstStyle/>
        <a:p>
          <a:r>
            <a:rPr lang="en-US"/>
            <a:t>Employment/Free Time</a:t>
          </a:r>
        </a:p>
      </dgm:t>
    </dgm:pt>
    <dgm:pt modelId="{CAEEA538-804C-494D-947A-13D8D7E2FDA1}" type="parTrans" cxnId="{E5DFF39F-98A1-4DD4-80ED-E95735D7F017}">
      <dgm:prSet/>
      <dgm:spPr/>
      <dgm:t>
        <a:bodyPr/>
        <a:lstStyle/>
        <a:p>
          <a:endParaRPr lang="en-US"/>
        </a:p>
      </dgm:t>
    </dgm:pt>
    <dgm:pt modelId="{5BB64675-4C6E-4613-AB50-6ABBF527616D}" type="sibTrans" cxnId="{E5DFF39F-98A1-4DD4-80ED-E95735D7F017}">
      <dgm:prSet/>
      <dgm:spPr/>
      <dgm:t>
        <a:bodyPr/>
        <a:lstStyle/>
        <a:p>
          <a:endParaRPr lang="en-US"/>
        </a:p>
      </dgm:t>
    </dgm:pt>
    <dgm:pt modelId="{9EAF0A31-587D-48C1-AA19-40B78EA5D4CF}">
      <dgm:prSet/>
      <dgm:spPr/>
      <dgm:t>
        <a:bodyPr/>
        <a:lstStyle/>
        <a:p>
          <a:r>
            <a:rPr lang="en-US"/>
            <a:t>Skills</a:t>
          </a:r>
        </a:p>
      </dgm:t>
    </dgm:pt>
    <dgm:pt modelId="{27C87249-F847-4553-A91B-BC33FBC4B7B1}" type="parTrans" cxnId="{A02B96BC-45EA-4BEC-AAC6-1CCE2E76900A}">
      <dgm:prSet/>
      <dgm:spPr/>
      <dgm:t>
        <a:bodyPr/>
        <a:lstStyle/>
        <a:p>
          <a:endParaRPr lang="en-US"/>
        </a:p>
      </dgm:t>
    </dgm:pt>
    <dgm:pt modelId="{F387A2EA-1856-4058-B301-EC1627BEC977}" type="sibTrans" cxnId="{A02B96BC-45EA-4BEC-AAC6-1CCE2E76900A}">
      <dgm:prSet/>
      <dgm:spPr/>
      <dgm:t>
        <a:bodyPr/>
        <a:lstStyle/>
        <a:p>
          <a:endParaRPr lang="en-US"/>
        </a:p>
      </dgm:t>
    </dgm:pt>
    <dgm:pt modelId="{DC030EE1-44F6-4790-967C-6D99DEFF5A63}">
      <dgm:prSet/>
      <dgm:spPr/>
      <dgm:t>
        <a:bodyPr/>
        <a:lstStyle/>
        <a:p>
          <a:r>
            <a:rPr lang="en-US"/>
            <a:t>Attitudes</a:t>
          </a:r>
        </a:p>
      </dgm:t>
    </dgm:pt>
    <dgm:pt modelId="{C5A2E056-92E8-48CE-B7CD-F42932790924}" type="parTrans" cxnId="{4795F03C-BD4A-4662-9098-1C409C785BBE}">
      <dgm:prSet/>
      <dgm:spPr/>
      <dgm:t>
        <a:bodyPr/>
        <a:lstStyle/>
        <a:p>
          <a:endParaRPr lang="en-US"/>
        </a:p>
      </dgm:t>
    </dgm:pt>
    <dgm:pt modelId="{0472A055-BC1B-48CB-B3AF-3946660B585E}" type="sibTrans" cxnId="{4795F03C-BD4A-4662-9098-1C409C785BBE}">
      <dgm:prSet/>
      <dgm:spPr/>
      <dgm:t>
        <a:bodyPr/>
        <a:lstStyle/>
        <a:p>
          <a:endParaRPr lang="en-US"/>
        </a:p>
      </dgm:t>
    </dgm:pt>
    <dgm:pt modelId="{756E7DC7-04F5-43CF-951C-F1A3917E594A}">
      <dgm:prSet/>
      <dgm:spPr/>
      <dgm:t>
        <a:bodyPr/>
        <a:lstStyle/>
        <a:p>
          <a:r>
            <a:rPr lang="en-US"/>
            <a:t>Aggression/Violence</a:t>
          </a:r>
        </a:p>
      </dgm:t>
    </dgm:pt>
    <dgm:pt modelId="{250AACAC-1BED-45CD-B5F4-8FA093EE0F9D}" type="parTrans" cxnId="{0C7211AA-49A8-459A-ADC1-322CF501B20B}">
      <dgm:prSet/>
      <dgm:spPr/>
      <dgm:t>
        <a:bodyPr/>
        <a:lstStyle/>
        <a:p>
          <a:endParaRPr lang="en-US"/>
        </a:p>
      </dgm:t>
    </dgm:pt>
    <dgm:pt modelId="{0918D4BE-1793-4F6C-BAB7-823669D71B8F}" type="sibTrans" cxnId="{0C7211AA-49A8-459A-ADC1-322CF501B20B}">
      <dgm:prSet/>
      <dgm:spPr/>
      <dgm:t>
        <a:bodyPr/>
        <a:lstStyle/>
        <a:p>
          <a:endParaRPr lang="en-US"/>
        </a:p>
      </dgm:t>
    </dgm:pt>
    <dgm:pt modelId="{FD34FA86-98CC-4A97-8E22-B9003D333F1B}">
      <dgm:prSet/>
      <dgm:spPr/>
      <dgm:t>
        <a:bodyPr/>
        <a:lstStyle/>
        <a:p>
          <a:r>
            <a:rPr lang="en-US"/>
            <a:t>Mental Health</a:t>
          </a:r>
        </a:p>
      </dgm:t>
    </dgm:pt>
    <dgm:pt modelId="{24FA403A-9C63-40F8-9522-0C0D19FC423B}" type="parTrans" cxnId="{4558EEDB-3795-4E85-82CD-4874D9AA9BD5}">
      <dgm:prSet/>
      <dgm:spPr/>
      <dgm:t>
        <a:bodyPr/>
        <a:lstStyle/>
        <a:p>
          <a:endParaRPr lang="en-US"/>
        </a:p>
      </dgm:t>
    </dgm:pt>
    <dgm:pt modelId="{B5BB05B1-99F9-49F5-BCCA-B56701BD2A8E}" type="sibTrans" cxnId="{4558EEDB-3795-4E85-82CD-4874D9AA9BD5}">
      <dgm:prSet/>
      <dgm:spPr/>
      <dgm:t>
        <a:bodyPr/>
        <a:lstStyle/>
        <a:p>
          <a:endParaRPr lang="en-US"/>
        </a:p>
      </dgm:t>
    </dgm:pt>
    <dgm:pt modelId="{54433CAB-469C-4421-859C-B08DFF4D896E}" type="pres">
      <dgm:prSet presAssocID="{353486C0-0F74-4183-8C6A-EAF519C180D0}" presName="vert0" presStyleCnt="0">
        <dgm:presLayoutVars>
          <dgm:dir/>
          <dgm:animOne val="branch"/>
          <dgm:animLvl val="lvl"/>
        </dgm:presLayoutVars>
      </dgm:prSet>
      <dgm:spPr/>
    </dgm:pt>
    <dgm:pt modelId="{CA5246A5-F835-4A6F-A1DD-2D95DF587DDC}" type="pres">
      <dgm:prSet presAssocID="{44988E73-FB8A-47C4-90DC-C8F66B3B950E}" presName="thickLine" presStyleLbl="alignNode1" presStyleIdx="0" presStyleCnt="10"/>
      <dgm:spPr/>
    </dgm:pt>
    <dgm:pt modelId="{35A8F172-E992-4F5F-9A66-DC7C93D29946}" type="pres">
      <dgm:prSet presAssocID="{44988E73-FB8A-47C4-90DC-C8F66B3B950E}" presName="horz1" presStyleCnt="0"/>
      <dgm:spPr/>
    </dgm:pt>
    <dgm:pt modelId="{C4BF178F-BC4E-4164-B810-220E97B4BF29}" type="pres">
      <dgm:prSet presAssocID="{44988E73-FB8A-47C4-90DC-C8F66B3B950E}" presName="tx1" presStyleLbl="revTx" presStyleIdx="0" presStyleCnt="10"/>
      <dgm:spPr/>
    </dgm:pt>
    <dgm:pt modelId="{20BC2625-DBCD-401A-B71E-E05853563819}" type="pres">
      <dgm:prSet presAssocID="{44988E73-FB8A-47C4-90DC-C8F66B3B950E}" presName="vert1" presStyleCnt="0"/>
      <dgm:spPr/>
    </dgm:pt>
    <dgm:pt modelId="{1AF45F44-14B4-4426-A69E-A1E0FE12C544}" type="pres">
      <dgm:prSet presAssocID="{ADF4C899-F33C-490D-A709-252441188F7B}" presName="thickLine" presStyleLbl="alignNode1" presStyleIdx="1" presStyleCnt="10"/>
      <dgm:spPr/>
    </dgm:pt>
    <dgm:pt modelId="{6875D9C3-3032-43FC-A966-E973786C044A}" type="pres">
      <dgm:prSet presAssocID="{ADF4C899-F33C-490D-A709-252441188F7B}" presName="horz1" presStyleCnt="0"/>
      <dgm:spPr/>
    </dgm:pt>
    <dgm:pt modelId="{108B3B62-25FE-4338-A886-0E32DCF48663}" type="pres">
      <dgm:prSet presAssocID="{ADF4C899-F33C-490D-A709-252441188F7B}" presName="tx1" presStyleLbl="revTx" presStyleIdx="1" presStyleCnt="10"/>
      <dgm:spPr/>
    </dgm:pt>
    <dgm:pt modelId="{F84187B1-1472-4C8E-AA71-C93AC5300580}" type="pres">
      <dgm:prSet presAssocID="{ADF4C899-F33C-490D-A709-252441188F7B}" presName="vert1" presStyleCnt="0"/>
      <dgm:spPr/>
    </dgm:pt>
    <dgm:pt modelId="{1B0719B3-CF01-4349-B15B-270932250EC9}" type="pres">
      <dgm:prSet presAssocID="{B46BFDA1-6B7E-45C9-834B-C7A803FE6E70}" presName="thickLine" presStyleLbl="alignNode1" presStyleIdx="2" presStyleCnt="10"/>
      <dgm:spPr/>
    </dgm:pt>
    <dgm:pt modelId="{E457FF2F-A181-4859-96EC-EEB92F465276}" type="pres">
      <dgm:prSet presAssocID="{B46BFDA1-6B7E-45C9-834B-C7A803FE6E70}" presName="horz1" presStyleCnt="0"/>
      <dgm:spPr/>
    </dgm:pt>
    <dgm:pt modelId="{1D816DED-A892-4F1A-9C5A-03136DC25DC3}" type="pres">
      <dgm:prSet presAssocID="{B46BFDA1-6B7E-45C9-834B-C7A803FE6E70}" presName="tx1" presStyleLbl="revTx" presStyleIdx="2" presStyleCnt="10"/>
      <dgm:spPr/>
    </dgm:pt>
    <dgm:pt modelId="{C98432E1-ADE2-457B-A8F5-3969B45CB4BE}" type="pres">
      <dgm:prSet presAssocID="{B46BFDA1-6B7E-45C9-834B-C7A803FE6E70}" presName="vert1" presStyleCnt="0"/>
      <dgm:spPr/>
    </dgm:pt>
    <dgm:pt modelId="{768B431A-060B-4A0F-BC07-4EDC89CA3FF7}" type="pres">
      <dgm:prSet presAssocID="{E9FD293B-A03D-45A6-9B9A-99A57C3B3A5F}" presName="thickLine" presStyleLbl="alignNode1" presStyleIdx="3" presStyleCnt="10"/>
      <dgm:spPr/>
    </dgm:pt>
    <dgm:pt modelId="{A8ED0999-4C4B-4E81-B754-4E1B4B1C1507}" type="pres">
      <dgm:prSet presAssocID="{E9FD293B-A03D-45A6-9B9A-99A57C3B3A5F}" presName="horz1" presStyleCnt="0"/>
      <dgm:spPr/>
    </dgm:pt>
    <dgm:pt modelId="{CFD4CA8C-B8D8-4BE4-8485-DA4E00BD463D}" type="pres">
      <dgm:prSet presAssocID="{E9FD293B-A03D-45A6-9B9A-99A57C3B3A5F}" presName="tx1" presStyleLbl="revTx" presStyleIdx="3" presStyleCnt="10"/>
      <dgm:spPr/>
    </dgm:pt>
    <dgm:pt modelId="{B03A3468-4CA3-40B4-ABE0-2D5861DA8DEB}" type="pres">
      <dgm:prSet presAssocID="{E9FD293B-A03D-45A6-9B9A-99A57C3B3A5F}" presName="vert1" presStyleCnt="0"/>
      <dgm:spPr/>
    </dgm:pt>
    <dgm:pt modelId="{A7A7A35F-D2E6-4E11-B6D3-5D9FB2613F9A}" type="pres">
      <dgm:prSet presAssocID="{9D820895-92AA-4BB8-A21D-D5434EA38C76}" presName="thickLine" presStyleLbl="alignNode1" presStyleIdx="4" presStyleCnt="10"/>
      <dgm:spPr/>
    </dgm:pt>
    <dgm:pt modelId="{61F3CBBE-1C7B-4B72-90E0-9C03151CECA3}" type="pres">
      <dgm:prSet presAssocID="{9D820895-92AA-4BB8-A21D-D5434EA38C76}" presName="horz1" presStyleCnt="0"/>
      <dgm:spPr/>
    </dgm:pt>
    <dgm:pt modelId="{E7D7E7D9-061F-45C2-B21E-9C2DEDD89131}" type="pres">
      <dgm:prSet presAssocID="{9D820895-92AA-4BB8-A21D-D5434EA38C76}" presName="tx1" presStyleLbl="revTx" presStyleIdx="4" presStyleCnt="10"/>
      <dgm:spPr/>
    </dgm:pt>
    <dgm:pt modelId="{BD58EE1A-9589-408B-A6AE-326F2A25DCA8}" type="pres">
      <dgm:prSet presAssocID="{9D820895-92AA-4BB8-A21D-D5434EA38C76}" presName="vert1" presStyleCnt="0"/>
      <dgm:spPr/>
    </dgm:pt>
    <dgm:pt modelId="{921F544C-532D-4D52-83EE-A590D28A7CAA}" type="pres">
      <dgm:prSet presAssocID="{3774D77E-DFEC-480B-936D-3165AACAA994}" presName="thickLine" presStyleLbl="alignNode1" presStyleIdx="5" presStyleCnt="10"/>
      <dgm:spPr/>
    </dgm:pt>
    <dgm:pt modelId="{0F00ED72-05D4-4B8D-BD82-4C9C12162AA6}" type="pres">
      <dgm:prSet presAssocID="{3774D77E-DFEC-480B-936D-3165AACAA994}" presName="horz1" presStyleCnt="0"/>
      <dgm:spPr/>
    </dgm:pt>
    <dgm:pt modelId="{C068DF6E-3C6F-44FF-91DD-9E9C2A0F52DA}" type="pres">
      <dgm:prSet presAssocID="{3774D77E-DFEC-480B-936D-3165AACAA994}" presName="tx1" presStyleLbl="revTx" presStyleIdx="5" presStyleCnt="10"/>
      <dgm:spPr/>
    </dgm:pt>
    <dgm:pt modelId="{1AF0E3C8-0DA9-4B64-B5C3-4492FD3695E0}" type="pres">
      <dgm:prSet presAssocID="{3774D77E-DFEC-480B-936D-3165AACAA994}" presName="vert1" presStyleCnt="0"/>
      <dgm:spPr/>
    </dgm:pt>
    <dgm:pt modelId="{48508F4B-F392-442C-83AF-D479979C3B99}" type="pres">
      <dgm:prSet presAssocID="{9EAF0A31-587D-48C1-AA19-40B78EA5D4CF}" presName="thickLine" presStyleLbl="alignNode1" presStyleIdx="6" presStyleCnt="10"/>
      <dgm:spPr/>
    </dgm:pt>
    <dgm:pt modelId="{F9C62D01-CA86-4730-A92E-737D64502FDC}" type="pres">
      <dgm:prSet presAssocID="{9EAF0A31-587D-48C1-AA19-40B78EA5D4CF}" presName="horz1" presStyleCnt="0"/>
      <dgm:spPr/>
    </dgm:pt>
    <dgm:pt modelId="{8DCF774F-A50C-4F5E-897A-920FD0FEC3CE}" type="pres">
      <dgm:prSet presAssocID="{9EAF0A31-587D-48C1-AA19-40B78EA5D4CF}" presName="tx1" presStyleLbl="revTx" presStyleIdx="6" presStyleCnt="10"/>
      <dgm:spPr/>
    </dgm:pt>
    <dgm:pt modelId="{D4DC62EB-D9EB-4A81-8FF4-33B1B705BB2D}" type="pres">
      <dgm:prSet presAssocID="{9EAF0A31-587D-48C1-AA19-40B78EA5D4CF}" presName="vert1" presStyleCnt="0"/>
      <dgm:spPr/>
    </dgm:pt>
    <dgm:pt modelId="{8182898A-A271-402D-9EB6-92119BBA204A}" type="pres">
      <dgm:prSet presAssocID="{DC030EE1-44F6-4790-967C-6D99DEFF5A63}" presName="thickLine" presStyleLbl="alignNode1" presStyleIdx="7" presStyleCnt="10"/>
      <dgm:spPr/>
    </dgm:pt>
    <dgm:pt modelId="{5EDA956D-2D8F-4353-B7CD-9361E469920B}" type="pres">
      <dgm:prSet presAssocID="{DC030EE1-44F6-4790-967C-6D99DEFF5A63}" presName="horz1" presStyleCnt="0"/>
      <dgm:spPr/>
    </dgm:pt>
    <dgm:pt modelId="{34E6C19E-6BAB-4435-8507-E2D35A8CD67D}" type="pres">
      <dgm:prSet presAssocID="{DC030EE1-44F6-4790-967C-6D99DEFF5A63}" presName="tx1" presStyleLbl="revTx" presStyleIdx="7" presStyleCnt="10"/>
      <dgm:spPr/>
    </dgm:pt>
    <dgm:pt modelId="{9CF43022-9D5B-4E10-BE86-729700AF75A3}" type="pres">
      <dgm:prSet presAssocID="{DC030EE1-44F6-4790-967C-6D99DEFF5A63}" presName="vert1" presStyleCnt="0"/>
      <dgm:spPr/>
    </dgm:pt>
    <dgm:pt modelId="{8399620F-C389-414D-8190-611AFC78D5A4}" type="pres">
      <dgm:prSet presAssocID="{756E7DC7-04F5-43CF-951C-F1A3917E594A}" presName="thickLine" presStyleLbl="alignNode1" presStyleIdx="8" presStyleCnt="10"/>
      <dgm:spPr/>
    </dgm:pt>
    <dgm:pt modelId="{DBAF3842-AF87-48AC-B6E7-EDAAEA96AA26}" type="pres">
      <dgm:prSet presAssocID="{756E7DC7-04F5-43CF-951C-F1A3917E594A}" presName="horz1" presStyleCnt="0"/>
      <dgm:spPr/>
    </dgm:pt>
    <dgm:pt modelId="{2AD829CC-DF8F-4E7F-BD4D-63792E8859D3}" type="pres">
      <dgm:prSet presAssocID="{756E7DC7-04F5-43CF-951C-F1A3917E594A}" presName="tx1" presStyleLbl="revTx" presStyleIdx="8" presStyleCnt="10"/>
      <dgm:spPr/>
    </dgm:pt>
    <dgm:pt modelId="{D591F894-5ED8-42DD-B9E0-EDAE50173B92}" type="pres">
      <dgm:prSet presAssocID="{756E7DC7-04F5-43CF-951C-F1A3917E594A}" presName="vert1" presStyleCnt="0"/>
      <dgm:spPr/>
    </dgm:pt>
    <dgm:pt modelId="{CF7F6F1F-0592-4EFD-AB75-8E99CAE411AE}" type="pres">
      <dgm:prSet presAssocID="{FD34FA86-98CC-4A97-8E22-B9003D333F1B}" presName="thickLine" presStyleLbl="alignNode1" presStyleIdx="9" presStyleCnt="10"/>
      <dgm:spPr/>
    </dgm:pt>
    <dgm:pt modelId="{9E8DBC27-FB90-41B2-9E39-D91E950F11AA}" type="pres">
      <dgm:prSet presAssocID="{FD34FA86-98CC-4A97-8E22-B9003D333F1B}" presName="horz1" presStyleCnt="0"/>
      <dgm:spPr/>
    </dgm:pt>
    <dgm:pt modelId="{0F4C9A91-5AD5-4A8F-969B-02AF46BF49F4}" type="pres">
      <dgm:prSet presAssocID="{FD34FA86-98CC-4A97-8E22-B9003D333F1B}" presName="tx1" presStyleLbl="revTx" presStyleIdx="9" presStyleCnt="10"/>
      <dgm:spPr/>
    </dgm:pt>
    <dgm:pt modelId="{C90C3A6D-2D02-4133-8C23-4733DC1182A6}" type="pres">
      <dgm:prSet presAssocID="{FD34FA86-98CC-4A97-8E22-B9003D333F1B}" presName="vert1" presStyleCnt="0"/>
      <dgm:spPr/>
    </dgm:pt>
  </dgm:ptLst>
  <dgm:cxnLst>
    <dgm:cxn modelId="{D713CF26-A15F-489E-A5AD-B485700E2519}" type="presOf" srcId="{ADF4C899-F33C-490D-A709-252441188F7B}" destId="{108B3B62-25FE-4338-A886-0E32DCF48663}" srcOrd="0" destOrd="0" presId="urn:microsoft.com/office/officeart/2008/layout/LinedList"/>
    <dgm:cxn modelId="{41F8ED2C-390B-4345-A683-7ECF0B930777}" type="presOf" srcId="{3774D77E-DFEC-480B-936D-3165AACAA994}" destId="{C068DF6E-3C6F-44FF-91DD-9E9C2A0F52DA}" srcOrd="0" destOrd="0" presId="urn:microsoft.com/office/officeart/2008/layout/LinedList"/>
    <dgm:cxn modelId="{18AA4F2D-B486-484B-BBF6-6704DE09FF68}" srcId="{353486C0-0F74-4183-8C6A-EAF519C180D0}" destId="{9D820895-92AA-4BB8-A21D-D5434EA38C76}" srcOrd="4" destOrd="0" parTransId="{DD894FB6-F20F-4605-B627-98D45E5B9373}" sibTransId="{A85FDE23-2B63-4585-8AD9-57844D69C8E0}"/>
    <dgm:cxn modelId="{3002A632-4AFC-4640-91E7-1817476A4538}" type="presOf" srcId="{9EAF0A31-587D-48C1-AA19-40B78EA5D4CF}" destId="{8DCF774F-A50C-4F5E-897A-920FD0FEC3CE}" srcOrd="0" destOrd="0" presId="urn:microsoft.com/office/officeart/2008/layout/LinedList"/>
    <dgm:cxn modelId="{4795F03C-BD4A-4662-9098-1C409C785BBE}" srcId="{353486C0-0F74-4183-8C6A-EAF519C180D0}" destId="{DC030EE1-44F6-4790-967C-6D99DEFF5A63}" srcOrd="7" destOrd="0" parTransId="{C5A2E056-92E8-48CE-B7CD-F42932790924}" sibTransId="{0472A055-BC1B-48CB-B3AF-3946660B585E}"/>
    <dgm:cxn modelId="{87F1643D-65BE-4FF5-AAE5-4D2E02AE46BB}" type="presOf" srcId="{DC030EE1-44F6-4790-967C-6D99DEFF5A63}" destId="{34E6C19E-6BAB-4435-8507-E2D35A8CD67D}" srcOrd="0" destOrd="0" presId="urn:microsoft.com/office/officeart/2008/layout/LinedList"/>
    <dgm:cxn modelId="{7BB0204D-372B-475C-8F71-04E37E080AD6}" type="presOf" srcId="{44988E73-FB8A-47C4-90DC-C8F66B3B950E}" destId="{C4BF178F-BC4E-4164-B810-220E97B4BF29}" srcOrd="0" destOrd="0" presId="urn:microsoft.com/office/officeart/2008/layout/LinedList"/>
    <dgm:cxn modelId="{4FCE467E-67C3-4C1D-8398-9639CDDDBD87}" srcId="{353486C0-0F74-4183-8C6A-EAF519C180D0}" destId="{B46BFDA1-6B7E-45C9-834B-C7A803FE6E70}" srcOrd="2" destOrd="0" parTransId="{5A294B5C-F990-47F7-AEEF-E9051C5F464D}" sibTransId="{E384FF15-B771-4B51-BE98-36379C6D37AE}"/>
    <dgm:cxn modelId="{3A28857F-378C-42C9-B6F7-D29923356C43}" srcId="{353486C0-0F74-4183-8C6A-EAF519C180D0}" destId="{E9FD293B-A03D-45A6-9B9A-99A57C3B3A5F}" srcOrd="3" destOrd="0" parTransId="{1A776085-E4FE-4F49-8716-C85B33FF1856}" sibTransId="{757CB847-7511-435B-8C83-6AB821A68EAE}"/>
    <dgm:cxn modelId="{C18E9987-EA55-4DC1-9C2C-EA8DCD69EF48}" type="presOf" srcId="{756E7DC7-04F5-43CF-951C-F1A3917E594A}" destId="{2AD829CC-DF8F-4E7F-BD4D-63792E8859D3}" srcOrd="0" destOrd="0" presId="urn:microsoft.com/office/officeart/2008/layout/LinedList"/>
    <dgm:cxn modelId="{380EB890-1ACC-4808-8D2B-58E5F6D8ED3C}" type="presOf" srcId="{9D820895-92AA-4BB8-A21D-D5434EA38C76}" destId="{E7D7E7D9-061F-45C2-B21E-9C2DEDD89131}" srcOrd="0" destOrd="0" presId="urn:microsoft.com/office/officeart/2008/layout/LinedList"/>
    <dgm:cxn modelId="{1DC27999-7C50-4079-BD00-687B170FD389}" srcId="{353486C0-0F74-4183-8C6A-EAF519C180D0}" destId="{44988E73-FB8A-47C4-90DC-C8F66B3B950E}" srcOrd="0" destOrd="0" parTransId="{332D3D56-055D-4E27-A39C-D3FDE5C05034}" sibTransId="{0A35B877-A47B-449F-82B4-BC1F37325208}"/>
    <dgm:cxn modelId="{E5DFF39F-98A1-4DD4-80ED-E95735D7F017}" srcId="{353486C0-0F74-4183-8C6A-EAF519C180D0}" destId="{3774D77E-DFEC-480B-936D-3165AACAA994}" srcOrd="5" destOrd="0" parTransId="{CAEEA538-804C-494D-947A-13D8D7E2FDA1}" sibTransId="{5BB64675-4C6E-4613-AB50-6ABBF527616D}"/>
    <dgm:cxn modelId="{0C7211AA-49A8-459A-ADC1-322CF501B20B}" srcId="{353486C0-0F74-4183-8C6A-EAF519C180D0}" destId="{756E7DC7-04F5-43CF-951C-F1A3917E594A}" srcOrd="8" destOrd="0" parTransId="{250AACAC-1BED-45CD-B5F4-8FA093EE0F9D}" sibTransId="{0918D4BE-1793-4F6C-BAB7-823669D71B8F}"/>
    <dgm:cxn modelId="{A02B96BC-45EA-4BEC-AAC6-1CCE2E76900A}" srcId="{353486C0-0F74-4183-8C6A-EAF519C180D0}" destId="{9EAF0A31-587D-48C1-AA19-40B78EA5D4CF}" srcOrd="6" destOrd="0" parTransId="{27C87249-F847-4553-A91B-BC33FBC4B7B1}" sibTransId="{F387A2EA-1856-4058-B301-EC1627BEC977}"/>
    <dgm:cxn modelId="{7DBFB2C0-268B-45F7-8B69-3197034F6001}" type="presOf" srcId="{FD34FA86-98CC-4A97-8E22-B9003D333F1B}" destId="{0F4C9A91-5AD5-4A8F-969B-02AF46BF49F4}" srcOrd="0" destOrd="0" presId="urn:microsoft.com/office/officeart/2008/layout/LinedList"/>
    <dgm:cxn modelId="{4558EEDB-3795-4E85-82CD-4874D9AA9BD5}" srcId="{353486C0-0F74-4183-8C6A-EAF519C180D0}" destId="{FD34FA86-98CC-4A97-8E22-B9003D333F1B}" srcOrd="9" destOrd="0" parTransId="{24FA403A-9C63-40F8-9522-0C0D19FC423B}" sibTransId="{B5BB05B1-99F9-49F5-BCCA-B56701BD2A8E}"/>
    <dgm:cxn modelId="{9EDA9FE5-0159-4AED-B9EB-0939D4B02D7A}" type="presOf" srcId="{353486C0-0F74-4183-8C6A-EAF519C180D0}" destId="{54433CAB-469C-4421-859C-B08DFF4D896E}" srcOrd="0" destOrd="0" presId="urn:microsoft.com/office/officeart/2008/layout/LinedList"/>
    <dgm:cxn modelId="{1BEDE9E9-056C-47A5-B05A-BD34A0D7B395}" type="presOf" srcId="{E9FD293B-A03D-45A6-9B9A-99A57C3B3A5F}" destId="{CFD4CA8C-B8D8-4BE4-8485-DA4E00BD463D}" srcOrd="0" destOrd="0" presId="urn:microsoft.com/office/officeart/2008/layout/LinedList"/>
    <dgm:cxn modelId="{EAD840F7-6367-4EAD-A7D1-F50D7A034317}" type="presOf" srcId="{B46BFDA1-6B7E-45C9-834B-C7A803FE6E70}" destId="{1D816DED-A892-4F1A-9C5A-03136DC25DC3}" srcOrd="0" destOrd="0" presId="urn:microsoft.com/office/officeart/2008/layout/LinedList"/>
    <dgm:cxn modelId="{0B30A6FC-769D-46CD-8603-E5A481A5AD48}" srcId="{353486C0-0F74-4183-8C6A-EAF519C180D0}" destId="{ADF4C899-F33C-490D-A709-252441188F7B}" srcOrd="1" destOrd="0" parTransId="{E3C2489F-CBBC-44C8-B3BA-F2CBF7708764}" sibTransId="{EE815F2E-5299-4540-A4A1-BE70DBFA2CA1}"/>
    <dgm:cxn modelId="{2AC5BBEC-72D1-4B94-B45B-AA5ABC437349}" type="presParOf" srcId="{54433CAB-469C-4421-859C-B08DFF4D896E}" destId="{CA5246A5-F835-4A6F-A1DD-2D95DF587DDC}" srcOrd="0" destOrd="0" presId="urn:microsoft.com/office/officeart/2008/layout/LinedList"/>
    <dgm:cxn modelId="{46A2E7B9-20FC-4204-98F3-A6829DEB6FE9}" type="presParOf" srcId="{54433CAB-469C-4421-859C-B08DFF4D896E}" destId="{35A8F172-E992-4F5F-9A66-DC7C93D29946}" srcOrd="1" destOrd="0" presId="urn:microsoft.com/office/officeart/2008/layout/LinedList"/>
    <dgm:cxn modelId="{DCC141CE-28A7-46E3-8A06-D61EC108A9D9}" type="presParOf" srcId="{35A8F172-E992-4F5F-9A66-DC7C93D29946}" destId="{C4BF178F-BC4E-4164-B810-220E97B4BF29}" srcOrd="0" destOrd="0" presId="urn:microsoft.com/office/officeart/2008/layout/LinedList"/>
    <dgm:cxn modelId="{7996AD2F-BF1C-47B6-898A-5069D9CA354A}" type="presParOf" srcId="{35A8F172-E992-4F5F-9A66-DC7C93D29946}" destId="{20BC2625-DBCD-401A-B71E-E05853563819}" srcOrd="1" destOrd="0" presId="urn:microsoft.com/office/officeart/2008/layout/LinedList"/>
    <dgm:cxn modelId="{2B8A3FEF-2489-4B16-A522-D5622B531038}" type="presParOf" srcId="{54433CAB-469C-4421-859C-B08DFF4D896E}" destId="{1AF45F44-14B4-4426-A69E-A1E0FE12C544}" srcOrd="2" destOrd="0" presId="urn:microsoft.com/office/officeart/2008/layout/LinedList"/>
    <dgm:cxn modelId="{AB750A22-FA61-42B3-ACDD-A231AAB36E5E}" type="presParOf" srcId="{54433CAB-469C-4421-859C-B08DFF4D896E}" destId="{6875D9C3-3032-43FC-A966-E973786C044A}" srcOrd="3" destOrd="0" presId="urn:microsoft.com/office/officeart/2008/layout/LinedList"/>
    <dgm:cxn modelId="{CB33054A-B27A-4D84-B18D-28DAE5FFDC8B}" type="presParOf" srcId="{6875D9C3-3032-43FC-A966-E973786C044A}" destId="{108B3B62-25FE-4338-A886-0E32DCF48663}" srcOrd="0" destOrd="0" presId="urn:microsoft.com/office/officeart/2008/layout/LinedList"/>
    <dgm:cxn modelId="{A072713C-B9DE-4674-8E40-3483E3FBFE27}" type="presParOf" srcId="{6875D9C3-3032-43FC-A966-E973786C044A}" destId="{F84187B1-1472-4C8E-AA71-C93AC5300580}" srcOrd="1" destOrd="0" presId="urn:microsoft.com/office/officeart/2008/layout/LinedList"/>
    <dgm:cxn modelId="{F076E326-CD06-4855-AFC3-331593ECD487}" type="presParOf" srcId="{54433CAB-469C-4421-859C-B08DFF4D896E}" destId="{1B0719B3-CF01-4349-B15B-270932250EC9}" srcOrd="4" destOrd="0" presId="urn:microsoft.com/office/officeart/2008/layout/LinedList"/>
    <dgm:cxn modelId="{1732BC6C-B432-4A26-A3A5-44575DB1E3D4}" type="presParOf" srcId="{54433CAB-469C-4421-859C-B08DFF4D896E}" destId="{E457FF2F-A181-4859-96EC-EEB92F465276}" srcOrd="5" destOrd="0" presId="urn:microsoft.com/office/officeart/2008/layout/LinedList"/>
    <dgm:cxn modelId="{43EB4BED-A9C7-4F41-9671-B1B0E50F30C5}" type="presParOf" srcId="{E457FF2F-A181-4859-96EC-EEB92F465276}" destId="{1D816DED-A892-4F1A-9C5A-03136DC25DC3}" srcOrd="0" destOrd="0" presId="urn:microsoft.com/office/officeart/2008/layout/LinedList"/>
    <dgm:cxn modelId="{A290A033-5985-4241-8BFE-8F0763094DE3}" type="presParOf" srcId="{E457FF2F-A181-4859-96EC-EEB92F465276}" destId="{C98432E1-ADE2-457B-A8F5-3969B45CB4BE}" srcOrd="1" destOrd="0" presId="urn:microsoft.com/office/officeart/2008/layout/LinedList"/>
    <dgm:cxn modelId="{37E1ED25-8CC3-4A74-AF57-A9A130FF4D31}" type="presParOf" srcId="{54433CAB-469C-4421-859C-B08DFF4D896E}" destId="{768B431A-060B-4A0F-BC07-4EDC89CA3FF7}" srcOrd="6" destOrd="0" presId="urn:microsoft.com/office/officeart/2008/layout/LinedList"/>
    <dgm:cxn modelId="{A2FE1972-51EB-46DD-966F-63DBB43476E6}" type="presParOf" srcId="{54433CAB-469C-4421-859C-B08DFF4D896E}" destId="{A8ED0999-4C4B-4E81-B754-4E1B4B1C1507}" srcOrd="7" destOrd="0" presId="urn:microsoft.com/office/officeart/2008/layout/LinedList"/>
    <dgm:cxn modelId="{49BF4236-6E58-464A-9F77-98D4466E244B}" type="presParOf" srcId="{A8ED0999-4C4B-4E81-B754-4E1B4B1C1507}" destId="{CFD4CA8C-B8D8-4BE4-8485-DA4E00BD463D}" srcOrd="0" destOrd="0" presId="urn:microsoft.com/office/officeart/2008/layout/LinedList"/>
    <dgm:cxn modelId="{971CD569-C4DA-4EEF-AC19-87A4F5A79EA9}" type="presParOf" srcId="{A8ED0999-4C4B-4E81-B754-4E1B4B1C1507}" destId="{B03A3468-4CA3-40B4-ABE0-2D5861DA8DEB}" srcOrd="1" destOrd="0" presId="urn:microsoft.com/office/officeart/2008/layout/LinedList"/>
    <dgm:cxn modelId="{C44DC055-4C07-4AB7-9E9A-EBC2936129D6}" type="presParOf" srcId="{54433CAB-469C-4421-859C-B08DFF4D896E}" destId="{A7A7A35F-D2E6-4E11-B6D3-5D9FB2613F9A}" srcOrd="8" destOrd="0" presId="urn:microsoft.com/office/officeart/2008/layout/LinedList"/>
    <dgm:cxn modelId="{59F1E47C-16AC-4B13-B706-EE84EC8CFA32}" type="presParOf" srcId="{54433CAB-469C-4421-859C-B08DFF4D896E}" destId="{61F3CBBE-1C7B-4B72-90E0-9C03151CECA3}" srcOrd="9" destOrd="0" presId="urn:microsoft.com/office/officeart/2008/layout/LinedList"/>
    <dgm:cxn modelId="{0BEB86C2-E8EA-4022-8692-1A9AFA4510B3}" type="presParOf" srcId="{61F3CBBE-1C7B-4B72-90E0-9C03151CECA3}" destId="{E7D7E7D9-061F-45C2-B21E-9C2DEDD89131}" srcOrd="0" destOrd="0" presId="urn:microsoft.com/office/officeart/2008/layout/LinedList"/>
    <dgm:cxn modelId="{E3E4FD1C-2003-4042-9CA8-9058496E3FD3}" type="presParOf" srcId="{61F3CBBE-1C7B-4B72-90E0-9C03151CECA3}" destId="{BD58EE1A-9589-408B-A6AE-326F2A25DCA8}" srcOrd="1" destOrd="0" presId="urn:microsoft.com/office/officeart/2008/layout/LinedList"/>
    <dgm:cxn modelId="{A99FA215-ED5C-40F6-A894-07157C1A1B6E}" type="presParOf" srcId="{54433CAB-469C-4421-859C-B08DFF4D896E}" destId="{921F544C-532D-4D52-83EE-A590D28A7CAA}" srcOrd="10" destOrd="0" presId="urn:microsoft.com/office/officeart/2008/layout/LinedList"/>
    <dgm:cxn modelId="{E56C991B-37A4-4BCA-9CD6-0E2E9361F89E}" type="presParOf" srcId="{54433CAB-469C-4421-859C-B08DFF4D896E}" destId="{0F00ED72-05D4-4B8D-BD82-4C9C12162AA6}" srcOrd="11" destOrd="0" presId="urn:microsoft.com/office/officeart/2008/layout/LinedList"/>
    <dgm:cxn modelId="{6FC1C831-EB21-460D-8FC0-B526A2A32F70}" type="presParOf" srcId="{0F00ED72-05D4-4B8D-BD82-4C9C12162AA6}" destId="{C068DF6E-3C6F-44FF-91DD-9E9C2A0F52DA}" srcOrd="0" destOrd="0" presId="urn:microsoft.com/office/officeart/2008/layout/LinedList"/>
    <dgm:cxn modelId="{3BD7B462-DE89-4D90-851E-D73D7ED885BF}" type="presParOf" srcId="{0F00ED72-05D4-4B8D-BD82-4C9C12162AA6}" destId="{1AF0E3C8-0DA9-4B64-B5C3-4492FD3695E0}" srcOrd="1" destOrd="0" presId="urn:microsoft.com/office/officeart/2008/layout/LinedList"/>
    <dgm:cxn modelId="{2DBE2AAA-E045-4BB1-BBA0-BBA26395AA58}" type="presParOf" srcId="{54433CAB-469C-4421-859C-B08DFF4D896E}" destId="{48508F4B-F392-442C-83AF-D479979C3B99}" srcOrd="12" destOrd="0" presId="urn:microsoft.com/office/officeart/2008/layout/LinedList"/>
    <dgm:cxn modelId="{2D2302CB-A368-489E-AAEF-7B3470568619}" type="presParOf" srcId="{54433CAB-469C-4421-859C-B08DFF4D896E}" destId="{F9C62D01-CA86-4730-A92E-737D64502FDC}" srcOrd="13" destOrd="0" presId="urn:microsoft.com/office/officeart/2008/layout/LinedList"/>
    <dgm:cxn modelId="{B5F2A7D8-63F4-436E-B965-C7D0698483AF}" type="presParOf" srcId="{F9C62D01-CA86-4730-A92E-737D64502FDC}" destId="{8DCF774F-A50C-4F5E-897A-920FD0FEC3CE}" srcOrd="0" destOrd="0" presId="urn:microsoft.com/office/officeart/2008/layout/LinedList"/>
    <dgm:cxn modelId="{DDED9B1C-B3D9-411E-BA24-42E2013B3563}" type="presParOf" srcId="{F9C62D01-CA86-4730-A92E-737D64502FDC}" destId="{D4DC62EB-D9EB-4A81-8FF4-33B1B705BB2D}" srcOrd="1" destOrd="0" presId="urn:microsoft.com/office/officeart/2008/layout/LinedList"/>
    <dgm:cxn modelId="{35E8E07C-7DC8-41CF-9AA0-78F779F15E50}" type="presParOf" srcId="{54433CAB-469C-4421-859C-B08DFF4D896E}" destId="{8182898A-A271-402D-9EB6-92119BBA204A}" srcOrd="14" destOrd="0" presId="urn:microsoft.com/office/officeart/2008/layout/LinedList"/>
    <dgm:cxn modelId="{D99E4AD2-14AE-45B3-98B2-339FAB0AA51F}" type="presParOf" srcId="{54433CAB-469C-4421-859C-B08DFF4D896E}" destId="{5EDA956D-2D8F-4353-B7CD-9361E469920B}" srcOrd="15" destOrd="0" presId="urn:microsoft.com/office/officeart/2008/layout/LinedList"/>
    <dgm:cxn modelId="{CE3B9185-4CC3-4FCA-90AA-8CEBE45C4CBD}" type="presParOf" srcId="{5EDA956D-2D8F-4353-B7CD-9361E469920B}" destId="{34E6C19E-6BAB-4435-8507-E2D35A8CD67D}" srcOrd="0" destOrd="0" presId="urn:microsoft.com/office/officeart/2008/layout/LinedList"/>
    <dgm:cxn modelId="{49B300CF-9A98-4F3F-9FCC-8B61C52CCB58}" type="presParOf" srcId="{5EDA956D-2D8F-4353-B7CD-9361E469920B}" destId="{9CF43022-9D5B-4E10-BE86-729700AF75A3}" srcOrd="1" destOrd="0" presId="urn:microsoft.com/office/officeart/2008/layout/LinedList"/>
    <dgm:cxn modelId="{673166DF-16FE-46A4-B2BE-E514D6B6D033}" type="presParOf" srcId="{54433CAB-469C-4421-859C-B08DFF4D896E}" destId="{8399620F-C389-414D-8190-611AFC78D5A4}" srcOrd="16" destOrd="0" presId="urn:microsoft.com/office/officeart/2008/layout/LinedList"/>
    <dgm:cxn modelId="{25C46D78-E2AC-42C7-B5D9-D8430F38C821}" type="presParOf" srcId="{54433CAB-469C-4421-859C-B08DFF4D896E}" destId="{DBAF3842-AF87-48AC-B6E7-EDAAEA96AA26}" srcOrd="17" destOrd="0" presId="urn:microsoft.com/office/officeart/2008/layout/LinedList"/>
    <dgm:cxn modelId="{80B4135F-0AC3-433A-9F9B-213C8C409A1A}" type="presParOf" srcId="{DBAF3842-AF87-48AC-B6E7-EDAAEA96AA26}" destId="{2AD829CC-DF8F-4E7F-BD4D-63792E8859D3}" srcOrd="0" destOrd="0" presId="urn:microsoft.com/office/officeart/2008/layout/LinedList"/>
    <dgm:cxn modelId="{7A7B55A8-6614-498C-B7DC-6FF47A7269F3}" type="presParOf" srcId="{DBAF3842-AF87-48AC-B6E7-EDAAEA96AA26}" destId="{D591F894-5ED8-42DD-B9E0-EDAE50173B92}" srcOrd="1" destOrd="0" presId="urn:microsoft.com/office/officeart/2008/layout/LinedList"/>
    <dgm:cxn modelId="{BFA7494A-9264-427F-A946-D3002B179BA7}" type="presParOf" srcId="{54433CAB-469C-4421-859C-B08DFF4D896E}" destId="{CF7F6F1F-0592-4EFD-AB75-8E99CAE411AE}" srcOrd="18" destOrd="0" presId="urn:microsoft.com/office/officeart/2008/layout/LinedList"/>
    <dgm:cxn modelId="{53179ED9-EEBF-4033-BF8B-707297863672}" type="presParOf" srcId="{54433CAB-469C-4421-859C-B08DFF4D896E}" destId="{9E8DBC27-FB90-41B2-9E39-D91E950F11AA}" srcOrd="19" destOrd="0" presId="urn:microsoft.com/office/officeart/2008/layout/LinedList"/>
    <dgm:cxn modelId="{4DBE2D40-0A59-40D4-B254-C5668517B159}" type="presParOf" srcId="{9E8DBC27-FB90-41B2-9E39-D91E950F11AA}" destId="{0F4C9A91-5AD5-4A8F-969B-02AF46BF49F4}" srcOrd="0" destOrd="0" presId="urn:microsoft.com/office/officeart/2008/layout/LinedList"/>
    <dgm:cxn modelId="{F97C46A9-7978-4CBD-9E8D-72B4ABDCDBAD}" type="presParOf" srcId="{9E8DBC27-FB90-41B2-9E39-D91E950F11AA}" destId="{C90C3A6D-2D02-4133-8C23-4733DC1182A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593661-8A34-402B-BB84-9FA571483897}" type="doc">
      <dgm:prSet loTypeId="urn:microsoft.com/office/officeart/2008/layout/PictureStrips" loCatId="list" qsTypeId="urn:microsoft.com/office/officeart/2005/8/quickstyle/simple1" qsCatId="simple" csTypeId="urn:microsoft.com/office/officeart/2005/8/colors/colorful1" csCatId="colorful" phldr="1"/>
      <dgm:spPr/>
    </dgm:pt>
    <dgm:pt modelId="{7B9A6D93-2BCA-4727-BA9C-E351DD2CEF3A}">
      <dgm:prSet phldrT="[Text]" custT="1"/>
      <dgm:spPr>
        <a:solidFill>
          <a:srgbClr val="059C95">
            <a:alpha val="50196"/>
          </a:srgbClr>
        </a:solidFill>
      </dgm:spPr>
      <dgm:t>
        <a:bodyPr/>
        <a:lstStyle/>
        <a:p>
          <a:pPr algn="l"/>
          <a:r>
            <a:rPr lang="en-US" sz="2800" b="1">
              <a:solidFill>
                <a:schemeClr val="tx1"/>
              </a:solidFill>
            </a:rPr>
            <a:t>Identified Areas of Strength with Description</a:t>
          </a:r>
          <a:endParaRPr lang="en-US" sz="2800">
            <a:solidFill>
              <a:schemeClr val="tx1"/>
            </a:solidFill>
          </a:endParaRPr>
        </a:p>
      </dgm:t>
    </dgm:pt>
    <dgm:pt modelId="{3AA0147A-A27B-4439-9DE9-77F3EB583A49}" type="parTrans" cxnId="{7BF12A69-051B-4332-B60F-8AC0D4A7D8A1}">
      <dgm:prSet/>
      <dgm:spPr/>
      <dgm:t>
        <a:bodyPr/>
        <a:lstStyle/>
        <a:p>
          <a:endParaRPr lang="en-US"/>
        </a:p>
      </dgm:t>
    </dgm:pt>
    <dgm:pt modelId="{024A1F41-A594-4244-83F2-3350D1CEDF59}" type="sibTrans" cxnId="{7BF12A69-051B-4332-B60F-8AC0D4A7D8A1}">
      <dgm:prSet/>
      <dgm:spPr/>
      <dgm:t>
        <a:bodyPr/>
        <a:lstStyle/>
        <a:p>
          <a:endParaRPr lang="en-US"/>
        </a:p>
      </dgm:t>
    </dgm:pt>
    <dgm:pt modelId="{62AEBDFF-E1D5-481C-9CDF-07A28B8C2238}">
      <dgm:prSet custT="1"/>
      <dgm:spPr>
        <a:solidFill>
          <a:srgbClr val="FAB01A">
            <a:alpha val="50196"/>
          </a:srgbClr>
        </a:solidFill>
      </dgm:spPr>
      <dgm:t>
        <a:bodyPr/>
        <a:lstStyle/>
        <a:p>
          <a:pPr algn="l"/>
          <a:r>
            <a:rPr lang="en-US" sz="2800" b="1">
              <a:solidFill>
                <a:schemeClr val="tx1"/>
              </a:solidFill>
            </a:rPr>
            <a:t>Responsivity Factors </a:t>
          </a:r>
        </a:p>
      </dgm:t>
    </dgm:pt>
    <dgm:pt modelId="{4D5F608E-9ACE-48BA-B696-DB1EA755D926}" type="sibTrans" cxnId="{3B9C59A9-F28A-4746-84AF-000994693C25}">
      <dgm:prSet/>
      <dgm:spPr/>
      <dgm:t>
        <a:bodyPr/>
        <a:lstStyle/>
        <a:p>
          <a:endParaRPr lang="en-US"/>
        </a:p>
      </dgm:t>
    </dgm:pt>
    <dgm:pt modelId="{2A7877FD-FFB5-4317-986D-39AB14880F9C}" type="parTrans" cxnId="{3B9C59A9-F28A-4746-84AF-000994693C25}">
      <dgm:prSet/>
      <dgm:spPr/>
      <dgm:t>
        <a:bodyPr/>
        <a:lstStyle/>
        <a:p>
          <a:endParaRPr lang="en-US"/>
        </a:p>
      </dgm:t>
    </dgm:pt>
    <dgm:pt modelId="{3E7769B1-9DE1-4EF2-BD24-A1F424E169B2}" type="pres">
      <dgm:prSet presAssocID="{51593661-8A34-402B-BB84-9FA571483897}" presName="Name0" presStyleCnt="0">
        <dgm:presLayoutVars>
          <dgm:dir/>
          <dgm:resizeHandles val="exact"/>
        </dgm:presLayoutVars>
      </dgm:prSet>
      <dgm:spPr/>
    </dgm:pt>
    <dgm:pt modelId="{B01C0491-6FD9-4DBD-8F59-036BB345759E}" type="pres">
      <dgm:prSet presAssocID="{7B9A6D93-2BCA-4727-BA9C-E351DD2CEF3A}" presName="composite" presStyleCnt="0"/>
      <dgm:spPr/>
    </dgm:pt>
    <dgm:pt modelId="{FB8A1273-8C89-46E6-9429-BAAF9747C3D3}" type="pres">
      <dgm:prSet presAssocID="{7B9A6D93-2BCA-4727-BA9C-E351DD2CEF3A}" presName="rect1" presStyleLbl="trAlignAcc1" presStyleIdx="0" presStyleCnt="2" custLinFactNeighborX="16916" custLinFactNeighborY="1356">
        <dgm:presLayoutVars>
          <dgm:bulletEnabled val="1"/>
        </dgm:presLayoutVars>
      </dgm:prSet>
      <dgm:spPr/>
    </dgm:pt>
    <dgm:pt modelId="{F229A3D6-A09E-4753-A76B-C1D9161E55FB}" type="pres">
      <dgm:prSet presAssocID="{7B9A6D93-2BCA-4727-BA9C-E351DD2CEF3A}" presName="rect2" presStyleLbl="fgImgPlace1" presStyleIdx="0" presStyleCnt="2" custLinFactNeighborX="8847" custLinFactNeighborY="7772"/>
      <dgm:spPr>
        <a:solidFill>
          <a:schemeClr val="accent3"/>
        </a:solidFill>
      </dgm:spPr>
    </dgm:pt>
    <dgm:pt modelId="{35554061-F2C5-42D8-8FB0-EAF179BFCDE0}" type="pres">
      <dgm:prSet presAssocID="{024A1F41-A594-4244-83F2-3350D1CEDF59}" presName="sibTrans" presStyleCnt="0"/>
      <dgm:spPr/>
    </dgm:pt>
    <dgm:pt modelId="{6CDE4F88-54AF-4B36-8E29-D9B1620FDE47}" type="pres">
      <dgm:prSet presAssocID="{62AEBDFF-E1D5-481C-9CDF-07A28B8C2238}" presName="composite" presStyleCnt="0"/>
      <dgm:spPr/>
    </dgm:pt>
    <dgm:pt modelId="{F5F6FCA2-7EC9-4206-BEAD-C0406BCD8F59}" type="pres">
      <dgm:prSet presAssocID="{62AEBDFF-E1D5-481C-9CDF-07A28B8C2238}" presName="rect1" presStyleLbl="trAlignAcc1" presStyleIdx="1" presStyleCnt="2" custLinFactNeighborX="16706" custLinFactNeighborY="1285">
        <dgm:presLayoutVars>
          <dgm:bulletEnabled val="1"/>
        </dgm:presLayoutVars>
      </dgm:prSet>
      <dgm:spPr/>
    </dgm:pt>
    <dgm:pt modelId="{04D14915-AAB8-4B5D-AD9B-EDD6F1732D83}" type="pres">
      <dgm:prSet presAssocID="{62AEBDFF-E1D5-481C-9CDF-07A28B8C2238}" presName="rect2" presStyleLbl="fgImgPlace1" presStyleIdx="1" presStyleCnt="2" custLinFactNeighborX="9535" custLinFactNeighborY="3938"/>
      <dgm:spPr>
        <a:solidFill>
          <a:schemeClr val="accent5"/>
        </a:solidFill>
      </dgm:spPr>
    </dgm:pt>
  </dgm:ptLst>
  <dgm:cxnLst>
    <dgm:cxn modelId="{7BF12A69-051B-4332-B60F-8AC0D4A7D8A1}" srcId="{51593661-8A34-402B-BB84-9FA571483897}" destId="{7B9A6D93-2BCA-4727-BA9C-E351DD2CEF3A}" srcOrd="0" destOrd="0" parTransId="{3AA0147A-A27B-4439-9DE9-77F3EB583A49}" sibTransId="{024A1F41-A594-4244-83F2-3350D1CEDF59}"/>
    <dgm:cxn modelId="{23ADB07A-A171-41DC-B33B-C0DDD18B1960}" type="presOf" srcId="{62AEBDFF-E1D5-481C-9CDF-07A28B8C2238}" destId="{F5F6FCA2-7EC9-4206-BEAD-C0406BCD8F59}" srcOrd="0" destOrd="0" presId="urn:microsoft.com/office/officeart/2008/layout/PictureStrips"/>
    <dgm:cxn modelId="{75582394-F73B-4382-B1AA-ED703F7D31BE}" type="presOf" srcId="{7B9A6D93-2BCA-4727-BA9C-E351DD2CEF3A}" destId="{FB8A1273-8C89-46E6-9429-BAAF9747C3D3}" srcOrd="0" destOrd="0" presId="urn:microsoft.com/office/officeart/2008/layout/PictureStrips"/>
    <dgm:cxn modelId="{3B9C59A9-F28A-4746-84AF-000994693C25}" srcId="{51593661-8A34-402B-BB84-9FA571483897}" destId="{62AEBDFF-E1D5-481C-9CDF-07A28B8C2238}" srcOrd="1" destOrd="0" parTransId="{2A7877FD-FFB5-4317-986D-39AB14880F9C}" sibTransId="{4D5F608E-9ACE-48BA-B696-DB1EA755D926}"/>
    <dgm:cxn modelId="{56F76FEE-B0E7-4064-BFE1-D33098705478}" type="presOf" srcId="{51593661-8A34-402B-BB84-9FA571483897}" destId="{3E7769B1-9DE1-4EF2-BD24-A1F424E169B2}" srcOrd="0" destOrd="0" presId="urn:microsoft.com/office/officeart/2008/layout/PictureStrips"/>
    <dgm:cxn modelId="{92816B14-7CD6-4F3C-A350-CD738E6B6B9A}" type="presParOf" srcId="{3E7769B1-9DE1-4EF2-BD24-A1F424E169B2}" destId="{B01C0491-6FD9-4DBD-8F59-036BB345759E}" srcOrd="0" destOrd="0" presId="urn:microsoft.com/office/officeart/2008/layout/PictureStrips"/>
    <dgm:cxn modelId="{93B9027E-DD76-4D2F-A6DF-8C32EFCA21A8}" type="presParOf" srcId="{B01C0491-6FD9-4DBD-8F59-036BB345759E}" destId="{FB8A1273-8C89-46E6-9429-BAAF9747C3D3}" srcOrd="0" destOrd="0" presId="urn:microsoft.com/office/officeart/2008/layout/PictureStrips"/>
    <dgm:cxn modelId="{97A506EB-5C12-4C7F-8575-0615D85AD142}" type="presParOf" srcId="{B01C0491-6FD9-4DBD-8F59-036BB345759E}" destId="{F229A3D6-A09E-4753-A76B-C1D9161E55FB}" srcOrd="1" destOrd="0" presId="urn:microsoft.com/office/officeart/2008/layout/PictureStrips"/>
    <dgm:cxn modelId="{178C925C-A8CB-4B6C-B6A8-C9B9FE314DA3}" type="presParOf" srcId="{3E7769B1-9DE1-4EF2-BD24-A1F424E169B2}" destId="{35554061-F2C5-42D8-8FB0-EAF179BFCDE0}" srcOrd="1" destOrd="0" presId="urn:microsoft.com/office/officeart/2008/layout/PictureStrips"/>
    <dgm:cxn modelId="{F187B605-DDD9-416C-831D-186F33079C85}" type="presParOf" srcId="{3E7769B1-9DE1-4EF2-BD24-A1F424E169B2}" destId="{6CDE4F88-54AF-4B36-8E29-D9B1620FDE47}" srcOrd="2" destOrd="0" presId="urn:microsoft.com/office/officeart/2008/layout/PictureStrips"/>
    <dgm:cxn modelId="{7EE00550-AB2C-4E63-AC8A-BC72C0D633FF}" type="presParOf" srcId="{6CDE4F88-54AF-4B36-8E29-D9B1620FDE47}" destId="{F5F6FCA2-7EC9-4206-BEAD-C0406BCD8F59}" srcOrd="0" destOrd="0" presId="urn:microsoft.com/office/officeart/2008/layout/PictureStrips"/>
    <dgm:cxn modelId="{13C3B713-89E2-4171-AB3D-865516B7A6FA}" type="presParOf" srcId="{6CDE4F88-54AF-4B36-8E29-D9B1620FDE47}" destId="{04D14915-AAB8-4B5D-AD9B-EDD6F1732D83}" srcOrd="1" destOrd="0" presId="urn:microsoft.com/office/officeart/2008/layout/PictureStrip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885015-A6E5-4F95-86FD-06120E15EB9C}" type="doc">
      <dgm:prSet loTypeId="urn:microsoft.com/office/officeart/2005/8/layout/hProcess11" loCatId="process" qsTypeId="urn:microsoft.com/office/officeart/2005/8/quickstyle/simple2" qsCatId="simple" csTypeId="urn:microsoft.com/office/officeart/2005/8/colors/colorful1" csCatId="colorful" phldr="1"/>
      <dgm:spPr/>
    </dgm:pt>
    <dgm:pt modelId="{27C9C80B-0A05-4C61-BB58-E170A64DF0F2}">
      <dgm:prSet phldrT="[Text]" custT="1"/>
      <dgm:spPr/>
      <dgm:t>
        <a:bodyPr/>
        <a:lstStyle/>
        <a:p>
          <a:pPr algn="l"/>
          <a:r>
            <a:rPr lang="en-US" sz="1600" b="0">
              <a:solidFill>
                <a:schemeClr val="bg1"/>
              </a:solidFill>
            </a:rPr>
            <a:t>Referral   to YJ</a:t>
          </a:r>
        </a:p>
      </dgm:t>
    </dgm:pt>
    <dgm:pt modelId="{4488B1E9-25F2-45F5-9E3D-F5CAED2ED3F2}" type="parTrans" cxnId="{FE40940E-79C2-485D-9EFA-63338A7AC474}">
      <dgm:prSet/>
      <dgm:spPr/>
      <dgm:t>
        <a:bodyPr/>
        <a:lstStyle/>
        <a:p>
          <a:endParaRPr lang="en-US" sz="2000">
            <a:solidFill>
              <a:schemeClr val="bg1"/>
            </a:solidFill>
          </a:endParaRPr>
        </a:p>
      </dgm:t>
    </dgm:pt>
    <dgm:pt modelId="{C8009349-8552-4265-A6C5-FD3AEE14773F}" type="sibTrans" cxnId="{FE40940E-79C2-485D-9EFA-63338A7AC474}">
      <dgm:prSet/>
      <dgm:spPr/>
      <dgm:t>
        <a:bodyPr/>
        <a:lstStyle/>
        <a:p>
          <a:endParaRPr lang="en-US" sz="2000">
            <a:solidFill>
              <a:schemeClr val="bg1"/>
            </a:solidFill>
          </a:endParaRPr>
        </a:p>
      </dgm:t>
    </dgm:pt>
    <dgm:pt modelId="{8CD7249E-2DA3-43C6-804B-484C9F1A4508}">
      <dgm:prSet phldrT="[Text]" custT="1"/>
      <dgm:spPr/>
      <dgm:t>
        <a:bodyPr/>
        <a:lstStyle/>
        <a:p>
          <a:r>
            <a:rPr lang="en-US" sz="1600" b="0">
              <a:solidFill>
                <a:schemeClr val="bg1"/>
              </a:solidFill>
            </a:rPr>
            <a:t>YJ Intake &amp; YASI PS</a:t>
          </a:r>
        </a:p>
      </dgm:t>
    </dgm:pt>
    <dgm:pt modelId="{FBCB486F-8978-475C-81F1-8D33C24736F2}" type="parTrans" cxnId="{F66456AA-4FAD-4201-8C00-2BB22EE6FE29}">
      <dgm:prSet/>
      <dgm:spPr/>
      <dgm:t>
        <a:bodyPr/>
        <a:lstStyle/>
        <a:p>
          <a:endParaRPr lang="en-US" sz="2000">
            <a:solidFill>
              <a:schemeClr val="bg1"/>
            </a:solidFill>
          </a:endParaRPr>
        </a:p>
      </dgm:t>
    </dgm:pt>
    <dgm:pt modelId="{3E3C69EA-55EC-4346-9E81-687DBDF0BBE1}" type="sibTrans" cxnId="{F66456AA-4FAD-4201-8C00-2BB22EE6FE29}">
      <dgm:prSet/>
      <dgm:spPr/>
      <dgm:t>
        <a:bodyPr/>
        <a:lstStyle/>
        <a:p>
          <a:endParaRPr lang="en-US" sz="2000">
            <a:solidFill>
              <a:schemeClr val="bg1"/>
            </a:solidFill>
          </a:endParaRPr>
        </a:p>
      </dgm:t>
    </dgm:pt>
    <dgm:pt modelId="{B321F518-8B73-406F-980C-62CB188C948B}">
      <dgm:prSet phldrT="[Text]" custT="1"/>
      <dgm:spPr/>
      <dgm:t>
        <a:bodyPr anchor="b"/>
        <a:lstStyle/>
        <a:p>
          <a:r>
            <a:rPr lang="en-US" sz="1600" b="0">
              <a:solidFill>
                <a:schemeClr val="bg1"/>
              </a:solidFill>
            </a:rPr>
            <a:t>Plea Hearing</a:t>
          </a:r>
        </a:p>
      </dgm:t>
    </dgm:pt>
    <dgm:pt modelId="{EBD056F4-1FDD-4160-A72B-2D500B84295A}" type="parTrans" cxnId="{B5D2AF85-C15A-46E2-A333-D8F8AF4F7A86}">
      <dgm:prSet/>
      <dgm:spPr/>
      <dgm:t>
        <a:bodyPr/>
        <a:lstStyle/>
        <a:p>
          <a:endParaRPr lang="en-US" sz="2000">
            <a:solidFill>
              <a:schemeClr val="bg1"/>
            </a:solidFill>
          </a:endParaRPr>
        </a:p>
      </dgm:t>
    </dgm:pt>
    <dgm:pt modelId="{2960E866-D3C1-46E7-AFE2-6D9314FBABE0}" type="sibTrans" cxnId="{B5D2AF85-C15A-46E2-A333-D8F8AF4F7A86}">
      <dgm:prSet/>
      <dgm:spPr/>
      <dgm:t>
        <a:bodyPr/>
        <a:lstStyle/>
        <a:p>
          <a:endParaRPr lang="en-US" sz="2000">
            <a:solidFill>
              <a:schemeClr val="bg1"/>
            </a:solidFill>
          </a:endParaRPr>
        </a:p>
      </dgm:t>
    </dgm:pt>
    <dgm:pt modelId="{F57E8596-DEA8-4452-8CA9-DA3455FD16CC}">
      <dgm:prSet phldrT="[Text]" custT="1"/>
      <dgm:spPr/>
      <dgm:t>
        <a:bodyPr anchor="b"/>
        <a:lstStyle/>
        <a:p>
          <a:r>
            <a:rPr lang="en-US" sz="1600" b="0">
              <a:solidFill>
                <a:schemeClr val="bg1"/>
              </a:solidFill>
            </a:rPr>
            <a:t>YASI FA and Court Report/Recs</a:t>
          </a:r>
        </a:p>
      </dgm:t>
    </dgm:pt>
    <dgm:pt modelId="{64C41A66-5235-4CCF-9690-3AC804DD8BA7}" type="parTrans" cxnId="{64D79CCF-491E-42BD-9A86-4EBB6E8231CF}">
      <dgm:prSet/>
      <dgm:spPr/>
      <dgm:t>
        <a:bodyPr/>
        <a:lstStyle/>
        <a:p>
          <a:endParaRPr lang="en-US">
            <a:solidFill>
              <a:schemeClr val="bg1"/>
            </a:solidFill>
          </a:endParaRPr>
        </a:p>
      </dgm:t>
    </dgm:pt>
    <dgm:pt modelId="{C798462E-1082-4D59-99EB-49C64B3FAE66}" type="sibTrans" cxnId="{64D79CCF-491E-42BD-9A86-4EBB6E8231CF}">
      <dgm:prSet/>
      <dgm:spPr/>
      <dgm:t>
        <a:bodyPr/>
        <a:lstStyle/>
        <a:p>
          <a:endParaRPr lang="en-US">
            <a:solidFill>
              <a:schemeClr val="bg1"/>
            </a:solidFill>
          </a:endParaRPr>
        </a:p>
      </dgm:t>
    </dgm:pt>
    <dgm:pt modelId="{A509F651-40E6-4D65-B0D3-0A818AB36755}">
      <dgm:prSet phldrT="[Text]" custT="1"/>
      <dgm:spPr/>
      <dgm:t>
        <a:bodyPr anchor="b"/>
        <a:lstStyle/>
        <a:p>
          <a:r>
            <a:rPr lang="en-US" sz="1600" b="0">
              <a:solidFill>
                <a:schemeClr val="bg1"/>
              </a:solidFill>
            </a:rPr>
            <a:t>Disposition</a:t>
          </a:r>
        </a:p>
      </dgm:t>
    </dgm:pt>
    <dgm:pt modelId="{DAC27D86-77F5-4408-8E8B-83023D14DD90}" type="parTrans" cxnId="{14022FC6-BF93-4B70-AABA-7F2F7967557D}">
      <dgm:prSet/>
      <dgm:spPr/>
      <dgm:t>
        <a:bodyPr/>
        <a:lstStyle/>
        <a:p>
          <a:endParaRPr lang="en-US">
            <a:solidFill>
              <a:schemeClr val="bg1"/>
            </a:solidFill>
          </a:endParaRPr>
        </a:p>
      </dgm:t>
    </dgm:pt>
    <dgm:pt modelId="{F306995C-D680-469F-958D-EDED0F554F67}" type="sibTrans" cxnId="{14022FC6-BF93-4B70-AABA-7F2F7967557D}">
      <dgm:prSet/>
      <dgm:spPr/>
      <dgm:t>
        <a:bodyPr/>
        <a:lstStyle/>
        <a:p>
          <a:endParaRPr lang="en-US">
            <a:solidFill>
              <a:schemeClr val="bg1"/>
            </a:solidFill>
          </a:endParaRPr>
        </a:p>
      </dgm:t>
    </dgm:pt>
    <dgm:pt modelId="{9E856446-8751-4E7A-82FA-39F390ECBE90}">
      <dgm:prSet phldrT="[Text]" custT="1"/>
      <dgm:spPr/>
      <dgm:t>
        <a:bodyPr anchor="b"/>
        <a:lstStyle/>
        <a:p>
          <a:r>
            <a:rPr lang="en-US" sz="1600" b="0">
              <a:solidFill>
                <a:schemeClr val="bg1"/>
              </a:solidFill>
            </a:rPr>
            <a:t>Supervision</a:t>
          </a:r>
        </a:p>
      </dgm:t>
    </dgm:pt>
    <dgm:pt modelId="{894300D5-FF49-4531-ADB8-97986E479694}" type="parTrans" cxnId="{445D09A6-844A-4E9B-8C1F-0C9989CBB0A9}">
      <dgm:prSet/>
      <dgm:spPr/>
      <dgm:t>
        <a:bodyPr/>
        <a:lstStyle/>
        <a:p>
          <a:endParaRPr lang="en-US">
            <a:solidFill>
              <a:schemeClr val="bg1"/>
            </a:solidFill>
          </a:endParaRPr>
        </a:p>
      </dgm:t>
    </dgm:pt>
    <dgm:pt modelId="{69512CE0-D932-498D-9E92-7409670D9417}" type="sibTrans" cxnId="{445D09A6-844A-4E9B-8C1F-0C9989CBB0A9}">
      <dgm:prSet/>
      <dgm:spPr/>
      <dgm:t>
        <a:bodyPr/>
        <a:lstStyle/>
        <a:p>
          <a:endParaRPr lang="en-US">
            <a:solidFill>
              <a:schemeClr val="bg1"/>
            </a:solidFill>
          </a:endParaRPr>
        </a:p>
      </dgm:t>
    </dgm:pt>
    <dgm:pt modelId="{706556A9-0CCF-436F-BF24-E593F9FDA495}">
      <dgm:prSet phldrT="[Text]" custT="1"/>
      <dgm:spPr/>
      <dgm:t>
        <a:bodyPr anchor="b"/>
        <a:lstStyle/>
        <a:p>
          <a:r>
            <a:rPr lang="en-US" sz="1600" b="0">
              <a:solidFill>
                <a:schemeClr val="bg1"/>
              </a:solidFill>
            </a:rPr>
            <a:t>Adjudication</a:t>
          </a:r>
        </a:p>
      </dgm:t>
    </dgm:pt>
    <dgm:pt modelId="{B8FE5135-D85D-477E-B7AB-8CBED15D5B7E}" type="parTrans" cxnId="{74A44A75-4200-4E1D-BC9A-990767E4CE25}">
      <dgm:prSet/>
      <dgm:spPr/>
      <dgm:t>
        <a:bodyPr/>
        <a:lstStyle/>
        <a:p>
          <a:endParaRPr lang="en-US">
            <a:solidFill>
              <a:schemeClr val="bg1"/>
            </a:solidFill>
          </a:endParaRPr>
        </a:p>
      </dgm:t>
    </dgm:pt>
    <dgm:pt modelId="{644EDF61-C2A9-4161-BAB9-296C7FFF515D}" type="sibTrans" cxnId="{74A44A75-4200-4E1D-BC9A-990767E4CE25}">
      <dgm:prSet/>
      <dgm:spPr/>
      <dgm:t>
        <a:bodyPr/>
        <a:lstStyle/>
        <a:p>
          <a:endParaRPr lang="en-US">
            <a:solidFill>
              <a:schemeClr val="bg1"/>
            </a:solidFill>
          </a:endParaRPr>
        </a:p>
      </dgm:t>
    </dgm:pt>
    <dgm:pt modelId="{CC04B804-6117-452D-8F5C-0A2ED18833F1}" type="pres">
      <dgm:prSet presAssocID="{68885015-A6E5-4F95-86FD-06120E15EB9C}" presName="Name0" presStyleCnt="0">
        <dgm:presLayoutVars>
          <dgm:dir/>
          <dgm:resizeHandles val="exact"/>
        </dgm:presLayoutVars>
      </dgm:prSet>
      <dgm:spPr/>
    </dgm:pt>
    <dgm:pt modelId="{9B66CA02-4079-4C79-8522-2DC92BE16912}" type="pres">
      <dgm:prSet presAssocID="{68885015-A6E5-4F95-86FD-06120E15EB9C}" presName="arrow" presStyleLbl="bgShp" presStyleIdx="0" presStyleCnt="1" custScaleY="37435" custLinFactNeighborY="-1175"/>
      <dgm:spPr/>
    </dgm:pt>
    <dgm:pt modelId="{19B2A518-0D16-4254-8F64-783724ADF07B}" type="pres">
      <dgm:prSet presAssocID="{68885015-A6E5-4F95-86FD-06120E15EB9C}" presName="points" presStyleCnt="0"/>
      <dgm:spPr/>
    </dgm:pt>
    <dgm:pt modelId="{923D55CF-BFA7-4F55-831A-B360E475AC34}" type="pres">
      <dgm:prSet presAssocID="{27C9C80B-0A05-4C61-BB58-E170A64DF0F2}" presName="compositeA" presStyleCnt="0"/>
      <dgm:spPr/>
    </dgm:pt>
    <dgm:pt modelId="{768FC9C1-F3BA-498D-8597-1C72D34FFE68}" type="pres">
      <dgm:prSet presAssocID="{27C9C80B-0A05-4C61-BB58-E170A64DF0F2}" presName="textA" presStyleLbl="revTx" presStyleIdx="0" presStyleCnt="7" custScaleX="115410" custLinFactNeighborX="-3830" custLinFactNeighborY="-579">
        <dgm:presLayoutVars>
          <dgm:bulletEnabled val="1"/>
        </dgm:presLayoutVars>
      </dgm:prSet>
      <dgm:spPr/>
    </dgm:pt>
    <dgm:pt modelId="{0285AE0E-BD74-4F8B-BC11-6424614E767B}" type="pres">
      <dgm:prSet presAssocID="{27C9C80B-0A05-4C61-BB58-E170A64DF0F2}" presName="circleA" presStyleLbl="node1" presStyleIdx="0" presStyleCnt="7" custLinFactX="-100000" custLinFactNeighborX="-146744" custLinFactNeighborY="-2314"/>
      <dgm:spPr/>
    </dgm:pt>
    <dgm:pt modelId="{A4886178-7ABA-430B-B2C7-250B907FB64F}" type="pres">
      <dgm:prSet presAssocID="{27C9C80B-0A05-4C61-BB58-E170A64DF0F2}" presName="spaceA" presStyleCnt="0"/>
      <dgm:spPr/>
    </dgm:pt>
    <dgm:pt modelId="{76B0440C-6D2C-47C8-8ECF-BE12EC03199D}" type="pres">
      <dgm:prSet presAssocID="{C8009349-8552-4265-A6C5-FD3AEE14773F}" presName="space" presStyleCnt="0"/>
      <dgm:spPr/>
    </dgm:pt>
    <dgm:pt modelId="{763D7498-1CF9-40A6-B2C4-8A71858E6F47}" type="pres">
      <dgm:prSet presAssocID="{8CD7249E-2DA3-43C6-804B-484C9F1A4508}" presName="compositeB" presStyleCnt="0"/>
      <dgm:spPr/>
    </dgm:pt>
    <dgm:pt modelId="{F99368D3-572A-4822-B9F6-1FCEB67B5213}" type="pres">
      <dgm:prSet presAssocID="{8CD7249E-2DA3-43C6-804B-484C9F1A4508}" presName="textB" presStyleLbl="revTx" presStyleIdx="1" presStyleCnt="7" custScaleX="125140" custScaleY="49069" custLinFactY="-60311" custLinFactNeighborX="-25833" custLinFactNeighborY="-100000">
        <dgm:presLayoutVars>
          <dgm:bulletEnabled val="1"/>
        </dgm:presLayoutVars>
      </dgm:prSet>
      <dgm:spPr/>
    </dgm:pt>
    <dgm:pt modelId="{03AE1A40-E183-4C47-AD75-84E43AC8A796}" type="pres">
      <dgm:prSet presAssocID="{8CD7249E-2DA3-43C6-804B-484C9F1A4508}" presName="circleB" presStyleLbl="node1" presStyleIdx="1" presStyleCnt="7" custLinFactX="-83340" custLinFactNeighborX="-100000" custLinFactNeighborY="-56412"/>
      <dgm:spPr/>
    </dgm:pt>
    <dgm:pt modelId="{F22AE004-13D0-480B-95F1-82C205FF18C4}" type="pres">
      <dgm:prSet presAssocID="{8CD7249E-2DA3-43C6-804B-484C9F1A4508}" presName="spaceB" presStyleCnt="0"/>
      <dgm:spPr/>
    </dgm:pt>
    <dgm:pt modelId="{3F5DBD06-C246-4D57-B9D8-F7F441C899F7}" type="pres">
      <dgm:prSet presAssocID="{3E3C69EA-55EC-4346-9E81-687DBDF0BBE1}" presName="space" presStyleCnt="0"/>
      <dgm:spPr/>
    </dgm:pt>
    <dgm:pt modelId="{BB3247B2-AC3B-4B34-9CE6-54AEBE8D4CF7}" type="pres">
      <dgm:prSet presAssocID="{B321F518-8B73-406F-980C-62CB188C948B}" presName="compositeA" presStyleCnt="0"/>
      <dgm:spPr/>
    </dgm:pt>
    <dgm:pt modelId="{31CE6382-F477-41FB-AE5B-DD81F50CFE1C}" type="pres">
      <dgm:prSet presAssocID="{B321F518-8B73-406F-980C-62CB188C948B}" presName="textA" presStyleLbl="revTx" presStyleIdx="2" presStyleCnt="7">
        <dgm:presLayoutVars>
          <dgm:bulletEnabled val="1"/>
        </dgm:presLayoutVars>
      </dgm:prSet>
      <dgm:spPr/>
    </dgm:pt>
    <dgm:pt modelId="{77E7B239-D9DA-44E5-B391-1DF26C30C73E}" type="pres">
      <dgm:prSet presAssocID="{B321F518-8B73-406F-980C-62CB188C948B}" presName="circleA" presStyleLbl="node1" presStyleIdx="2" presStyleCnt="7" custLinFactNeighborY="-4701"/>
      <dgm:spPr>
        <a:solidFill>
          <a:schemeClr val="accent1"/>
        </a:solidFill>
      </dgm:spPr>
    </dgm:pt>
    <dgm:pt modelId="{86D5CC73-FFBC-46F4-A326-44D9B0CC8E8B}" type="pres">
      <dgm:prSet presAssocID="{B321F518-8B73-406F-980C-62CB188C948B}" presName="spaceA" presStyleCnt="0"/>
      <dgm:spPr/>
    </dgm:pt>
    <dgm:pt modelId="{C0B65B8B-FD6E-40A7-8E03-BFA6CEB23D4D}" type="pres">
      <dgm:prSet presAssocID="{2960E866-D3C1-46E7-AFE2-6D9314FBABE0}" presName="space" presStyleCnt="0"/>
      <dgm:spPr/>
    </dgm:pt>
    <dgm:pt modelId="{53AF2784-8115-4D4F-9CB7-0694AC8D432A}" type="pres">
      <dgm:prSet presAssocID="{706556A9-0CCF-436F-BF24-E593F9FDA495}" presName="compositeB" presStyleCnt="0"/>
      <dgm:spPr/>
    </dgm:pt>
    <dgm:pt modelId="{346AECA1-864A-42C6-BBBE-C06CE5BC252F}" type="pres">
      <dgm:prSet presAssocID="{706556A9-0CCF-436F-BF24-E593F9FDA495}" presName="textB" presStyleLbl="revTx" presStyleIdx="3" presStyleCnt="7" custScaleX="135486" custScaleY="37331" custLinFactY="-48446" custLinFactNeighborX="-2960" custLinFactNeighborY="-100000">
        <dgm:presLayoutVars>
          <dgm:bulletEnabled val="1"/>
        </dgm:presLayoutVars>
      </dgm:prSet>
      <dgm:spPr/>
    </dgm:pt>
    <dgm:pt modelId="{D1E1F97A-E730-45A9-B92D-E56B2DCF3A94}" type="pres">
      <dgm:prSet presAssocID="{706556A9-0CCF-436F-BF24-E593F9FDA495}" presName="circleB" presStyleLbl="node1" presStyleIdx="3" presStyleCnt="7" custLinFactNeighborX="-5644" custLinFactNeighborY="-76517"/>
      <dgm:spPr>
        <a:solidFill>
          <a:schemeClr val="accent1"/>
        </a:solidFill>
      </dgm:spPr>
    </dgm:pt>
    <dgm:pt modelId="{1E4CEEEC-6C66-4358-A647-6181AD5FAF79}" type="pres">
      <dgm:prSet presAssocID="{706556A9-0CCF-436F-BF24-E593F9FDA495}" presName="spaceB" presStyleCnt="0"/>
      <dgm:spPr/>
    </dgm:pt>
    <dgm:pt modelId="{907BACD9-AE2F-4FCC-B3E6-DB725009D4A1}" type="pres">
      <dgm:prSet presAssocID="{644EDF61-C2A9-4161-BAB9-296C7FFF515D}" presName="space" presStyleCnt="0"/>
      <dgm:spPr/>
    </dgm:pt>
    <dgm:pt modelId="{16DD95B5-D3A2-4336-BC7F-B59EC85BDE34}" type="pres">
      <dgm:prSet presAssocID="{F57E8596-DEA8-4452-8CA9-DA3455FD16CC}" presName="compositeA" presStyleCnt="0"/>
      <dgm:spPr/>
    </dgm:pt>
    <dgm:pt modelId="{481305D5-F913-4224-8C46-ED3266064E4B}" type="pres">
      <dgm:prSet presAssocID="{F57E8596-DEA8-4452-8CA9-DA3455FD16CC}" presName="textA" presStyleLbl="revTx" presStyleIdx="4" presStyleCnt="7" custScaleX="138916">
        <dgm:presLayoutVars>
          <dgm:bulletEnabled val="1"/>
        </dgm:presLayoutVars>
      </dgm:prSet>
      <dgm:spPr/>
    </dgm:pt>
    <dgm:pt modelId="{4953C5D1-B22D-48B6-98ED-10D9B26F9398}" type="pres">
      <dgm:prSet presAssocID="{F57E8596-DEA8-4452-8CA9-DA3455FD16CC}" presName="circleA" presStyleLbl="node1" presStyleIdx="4" presStyleCnt="7" custLinFactNeighborY="-14103"/>
      <dgm:spPr>
        <a:solidFill>
          <a:schemeClr val="accent1"/>
        </a:solidFill>
      </dgm:spPr>
    </dgm:pt>
    <dgm:pt modelId="{0B9DA866-0850-4501-98FD-FEDC0DA04335}" type="pres">
      <dgm:prSet presAssocID="{F57E8596-DEA8-4452-8CA9-DA3455FD16CC}" presName="spaceA" presStyleCnt="0"/>
      <dgm:spPr/>
    </dgm:pt>
    <dgm:pt modelId="{6202D332-F6C7-4FDD-B116-0FB8FD796637}" type="pres">
      <dgm:prSet presAssocID="{C798462E-1082-4D59-99EB-49C64B3FAE66}" presName="space" presStyleCnt="0"/>
      <dgm:spPr/>
    </dgm:pt>
    <dgm:pt modelId="{26F85D1F-5E32-4782-9087-305621FFB148}" type="pres">
      <dgm:prSet presAssocID="{A509F651-40E6-4D65-B0D3-0A818AB36755}" presName="compositeB" presStyleCnt="0"/>
      <dgm:spPr/>
    </dgm:pt>
    <dgm:pt modelId="{8364821F-3BDE-467B-9F98-2FCA885C3DE1}" type="pres">
      <dgm:prSet presAssocID="{A509F651-40E6-4D65-B0D3-0A818AB36755}" presName="textB" presStyleLbl="revTx" presStyleIdx="5" presStyleCnt="7" custScaleX="143840" custScaleY="37829" custLinFactY="-49543" custLinFactNeighborX="87" custLinFactNeighborY="-100000">
        <dgm:presLayoutVars>
          <dgm:bulletEnabled val="1"/>
        </dgm:presLayoutVars>
      </dgm:prSet>
      <dgm:spPr/>
    </dgm:pt>
    <dgm:pt modelId="{D32E4B76-AA47-4816-9B9F-FA2A184BA86F}" type="pres">
      <dgm:prSet presAssocID="{A509F651-40E6-4D65-B0D3-0A818AB36755}" presName="circleB" presStyleLbl="node1" presStyleIdx="5" presStyleCnt="7" custLinFactNeighborX="-84" custLinFactNeighborY="-70749"/>
      <dgm:spPr>
        <a:solidFill>
          <a:schemeClr val="accent1"/>
        </a:solidFill>
      </dgm:spPr>
    </dgm:pt>
    <dgm:pt modelId="{D886B28E-963B-413A-A46B-B2EFAA2A72E3}" type="pres">
      <dgm:prSet presAssocID="{A509F651-40E6-4D65-B0D3-0A818AB36755}" presName="spaceB" presStyleCnt="0"/>
      <dgm:spPr/>
    </dgm:pt>
    <dgm:pt modelId="{CF76B950-A7E7-4BB3-B443-23380A381F88}" type="pres">
      <dgm:prSet presAssocID="{F306995C-D680-469F-958D-EDED0F554F67}" presName="space" presStyleCnt="0"/>
      <dgm:spPr/>
    </dgm:pt>
    <dgm:pt modelId="{709F27BE-087E-4871-92A6-32E8150363C0}" type="pres">
      <dgm:prSet presAssocID="{9E856446-8751-4E7A-82FA-39F390ECBE90}" presName="compositeA" presStyleCnt="0"/>
      <dgm:spPr/>
    </dgm:pt>
    <dgm:pt modelId="{11285AC8-4556-4EB8-9445-CBBC18C13424}" type="pres">
      <dgm:prSet presAssocID="{9E856446-8751-4E7A-82FA-39F390ECBE90}" presName="textA" presStyleLbl="revTx" presStyleIdx="6" presStyleCnt="7" custScaleX="154268">
        <dgm:presLayoutVars>
          <dgm:bulletEnabled val="1"/>
        </dgm:presLayoutVars>
      </dgm:prSet>
      <dgm:spPr/>
    </dgm:pt>
    <dgm:pt modelId="{C6BEA4F9-A502-4185-B749-E58B8640E574}" type="pres">
      <dgm:prSet presAssocID="{9E856446-8751-4E7A-82FA-39F390ECBE90}" presName="circleA" presStyleLbl="node1" presStyleIdx="6" presStyleCnt="7" custLinFactNeighborY="-9402"/>
      <dgm:spPr>
        <a:solidFill>
          <a:schemeClr val="accent2"/>
        </a:solidFill>
      </dgm:spPr>
    </dgm:pt>
    <dgm:pt modelId="{57355EF6-B95F-4AAE-8C69-663DECCD1669}" type="pres">
      <dgm:prSet presAssocID="{9E856446-8751-4E7A-82FA-39F390ECBE90}" presName="spaceA" presStyleCnt="0"/>
      <dgm:spPr/>
    </dgm:pt>
  </dgm:ptLst>
  <dgm:cxnLst>
    <dgm:cxn modelId="{FE40940E-79C2-485D-9EFA-63338A7AC474}" srcId="{68885015-A6E5-4F95-86FD-06120E15EB9C}" destId="{27C9C80B-0A05-4C61-BB58-E170A64DF0F2}" srcOrd="0" destOrd="0" parTransId="{4488B1E9-25F2-45F5-9E3D-F5CAED2ED3F2}" sibTransId="{C8009349-8552-4265-A6C5-FD3AEE14773F}"/>
    <dgm:cxn modelId="{0AA70930-384F-4C1D-B0CD-59B6538DBB98}" type="presOf" srcId="{B321F518-8B73-406F-980C-62CB188C948B}" destId="{31CE6382-F477-41FB-AE5B-DD81F50CFE1C}" srcOrd="0" destOrd="0" presId="urn:microsoft.com/office/officeart/2005/8/layout/hProcess11"/>
    <dgm:cxn modelId="{06642D48-CDAB-418E-9183-21B63498EF31}" type="presOf" srcId="{A509F651-40E6-4D65-B0D3-0A818AB36755}" destId="{8364821F-3BDE-467B-9F98-2FCA885C3DE1}" srcOrd="0" destOrd="0" presId="urn:microsoft.com/office/officeart/2005/8/layout/hProcess11"/>
    <dgm:cxn modelId="{C16BFC4C-B09B-42F3-BBF7-E9876DEE52E7}" type="presOf" srcId="{27C9C80B-0A05-4C61-BB58-E170A64DF0F2}" destId="{768FC9C1-F3BA-498D-8597-1C72D34FFE68}" srcOrd="0" destOrd="0" presId="urn:microsoft.com/office/officeart/2005/8/layout/hProcess11"/>
    <dgm:cxn modelId="{74A44A75-4200-4E1D-BC9A-990767E4CE25}" srcId="{68885015-A6E5-4F95-86FD-06120E15EB9C}" destId="{706556A9-0CCF-436F-BF24-E593F9FDA495}" srcOrd="3" destOrd="0" parTransId="{B8FE5135-D85D-477E-B7AB-8CBED15D5B7E}" sibTransId="{644EDF61-C2A9-4161-BAB9-296C7FFF515D}"/>
    <dgm:cxn modelId="{B5D2AF85-C15A-46E2-A333-D8F8AF4F7A86}" srcId="{68885015-A6E5-4F95-86FD-06120E15EB9C}" destId="{B321F518-8B73-406F-980C-62CB188C948B}" srcOrd="2" destOrd="0" parTransId="{EBD056F4-1FDD-4160-A72B-2D500B84295A}" sibTransId="{2960E866-D3C1-46E7-AFE2-6D9314FBABE0}"/>
    <dgm:cxn modelId="{BCA05B8B-BAE6-47FB-BA8B-0D5AE14F6299}" type="presOf" srcId="{F57E8596-DEA8-4452-8CA9-DA3455FD16CC}" destId="{481305D5-F913-4224-8C46-ED3266064E4B}" srcOrd="0" destOrd="0" presId="urn:microsoft.com/office/officeart/2005/8/layout/hProcess11"/>
    <dgm:cxn modelId="{84E4E09D-5BD0-4EF2-8632-B017EB47F59D}" type="presOf" srcId="{68885015-A6E5-4F95-86FD-06120E15EB9C}" destId="{CC04B804-6117-452D-8F5C-0A2ED18833F1}" srcOrd="0" destOrd="0" presId="urn:microsoft.com/office/officeart/2005/8/layout/hProcess11"/>
    <dgm:cxn modelId="{445D09A6-844A-4E9B-8C1F-0C9989CBB0A9}" srcId="{68885015-A6E5-4F95-86FD-06120E15EB9C}" destId="{9E856446-8751-4E7A-82FA-39F390ECBE90}" srcOrd="6" destOrd="0" parTransId="{894300D5-FF49-4531-ADB8-97986E479694}" sibTransId="{69512CE0-D932-498D-9E92-7409670D9417}"/>
    <dgm:cxn modelId="{F66456AA-4FAD-4201-8C00-2BB22EE6FE29}" srcId="{68885015-A6E5-4F95-86FD-06120E15EB9C}" destId="{8CD7249E-2DA3-43C6-804B-484C9F1A4508}" srcOrd="1" destOrd="0" parTransId="{FBCB486F-8978-475C-81F1-8D33C24736F2}" sibTransId="{3E3C69EA-55EC-4346-9E81-687DBDF0BBE1}"/>
    <dgm:cxn modelId="{02D4D8AB-2C6F-406D-8DBA-7BEDB7534953}" type="presOf" srcId="{9E856446-8751-4E7A-82FA-39F390ECBE90}" destId="{11285AC8-4556-4EB8-9445-CBBC18C13424}" srcOrd="0" destOrd="0" presId="urn:microsoft.com/office/officeart/2005/8/layout/hProcess11"/>
    <dgm:cxn modelId="{65D250BC-1B4E-48BA-8A15-EB1BDE0F25B5}" type="presOf" srcId="{706556A9-0CCF-436F-BF24-E593F9FDA495}" destId="{346AECA1-864A-42C6-BBBE-C06CE5BC252F}" srcOrd="0" destOrd="0" presId="urn:microsoft.com/office/officeart/2005/8/layout/hProcess11"/>
    <dgm:cxn modelId="{AEEC47C0-2F9C-4E91-9A06-E77A413491DE}" type="presOf" srcId="{8CD7249E-2DA3-43C6-804B-484C9F1A4508}" destId="{F99368D3-572A-4822-B9F6-1FCEB67B5213}" srcOrd="0" destOrd="0" presId="urn:microsoft.com/office/officeart/2005/8/layout/hProcess11"/>
    <dgm:cxn modelId="{14022FC6-BF93-4B70-AABA-7F2F7967557D}" srcId="{68885015-A6E5-4F95-86FD-06120E15EB9C}" destId="{A509F651-40E6-4D65-B0D3-0A818AB36755}" srcOrd="5" destOrd="0" parTransId="{DAC27D86-77F5-4408-8E8B-83023D14DD90}" sibTransId="{F306995C-D680-469F-958D-EDED0F554F67}"/>
    <dgm:cxn modelId="{64D79CCF-491E-42BD-9A86-4EBB6E8231CF}" srcId="{68885015-A6E5-4F95-86FD-06120E15EB9C}" destId="{F57E8596-DEA8-4452-8CA9-DA3455FD16CC}" srcOrd="4" destOrd="0" parTransId="{64C41A66-5235-4CCF-9690-3AC804DD8BA7}" sibTransId="{C798462E-1082-4D59-99EB-49C64B3FAE66}"/>
    <dgm:cxn modelId="{03B5C95C-1F9C-41C0-8B6F-F843FEA6876E}" type="presParOf" srcId="{CC04B804-6117-452D-8F5C-0A2ED18833F1}" destId="{9B66CA02-4079-4C79-8522-2DC92BE16912}" srcOrd="0" destOrd="0" presId="urn:microsoft.com/office/officeart/2005/8/layout/hProcess11"/>
    <dgm:cxn modelId="{5780BBBA-F08C-40D5-85ED-E31CDDE96599}" type="presParOf" srcId="{CC04B804-6117-452D-8F5C-0A2ED18833F1}" destId="{19B2A518-0D16-4254-8F64-783724ADF07B}" srcOrd="1" destOrd="0" presId="urn:microsoft.com/office/officeart/2005/8/layout/hProcess11"/>
    <dgm:cxn modelId="{08DF1E14-1AC9-4742-B32A-3B38ED045CC5}" type="presParOf" srcId="{19B2A518-0D16-4254-8F64-783724ADF07B}" destId="{923D55CF-BFA7-4F55-831A-B360E475AC34}" srcOrd="0" destOrd="0" presId="urn:microsoft.com/office/officeart/2005/8/layout/hProcess11"/>
    <dgm:cxn modelId="{DA4C3286-F9BA-4AFE-98A6-7215503C9330}" type="presParOf" srcId="{923D55CF-BFA7-4F55-831A-B360E475AC34}" destId="{768FC9C1-F3BA-498D-8597-1C72D34FFE68}" srcOrd="0" destOrd="0" presId="urn:microsoft.com/office/officeart/2005/8/layout/hProcess11"/>
    <dgm:cxn modelId="{AC559D34-FD23-4777-8E9F-2395C99220A1}" type="presParOf" srcId="{923D55CF-BFA7-4F55-831A-B360E475AC34}" destId="{0285AE0E-BD74-4F8B-BC11-6424614E767B}" srcOrd="1" destOrd="0" presId="urn:microsoft.com/office/officeart/2005/8/layout/hProcess11"/>
    <dgm:cxn modelId="{39423D9F-6F88-4E67-A991-7F56C4DAC393}" type="presParOf" srcId="{923D55CF-BFA7-4F55-831A-B360E475AC34}" destId="{A4886178-7ABA-430B-B2C7-250B907FB64F}" srcOrd="2" destOrd="0" presId="urn:microsoft.com/office/officeart/2005/8/layout/hProcess11"/>
    <dgm:cxn modelId="{6B9C76B5-427D-4928-8481-66C7E2356DE1}" type="presParOf" srcId="{19B2A518-0D16-4254-8F64-783724ADF07B}" destId="{76B0440C-6D2C-47C8-8ECF-BE12EC03199D}" srcOrd="1" destOrd="0" presId="urn:microsoft.com/office/officeart/2005/8/layout/hProcess11"/>
    <dgm:cxn modelId="{7BF8A94E-184B-42E0-9AE4-6B38470DCC7D}" type="presParOf" srcId="{19B2A518-0D16-4254-8F64-783724ADF07B}" destId="{763D7498-1CF9-40A6-B2C4-8A71858E6F47}" srcOrd="2" destOrd="0" presId="urn:microsoft.com/office/officeart/2005/8/layout/hProcess11"/>
    <dgm:cxn modelId="{E7FBD2B5-CC68-480A-AC20-B946B2766F35}" type="presParOf" srcId="{763D7498-1CF9-40A6-B2C4-8A71858E6F47}" destId="{F99368D3-572A-4822-B9F6-1FCEB67B5213}" srcOrd="0" destOrd="0" presId="urn:microsoft.com/office/officeart/2005/8/layout/hProcess11"/>
    <dgm:cxn modelId="{C10A09A1-5857-44A0-A5DB-C41FBFEE2B93}" type="presParOf" srcId="{763D7498-1CF9-40A6-B2C4-8A71858E6F47}" destId="{03AE1A40-E183-4C47-AD75-84E43AC8A796}" srcOrd="1" destOrd="0" presId="urn:microsoft.com/office/officeart/2005/8/layout/hProcess11"/>
    <dgm:cxn modelId="{B56C9A95-BABE-4B4D-ADF5-E1B0BF15B7F6}" type="presParOf" srcId="{763D7498-1CF9-40A6-B2C4-8A71858E6F47}" destId="{F22AE004-13D0-480B-95F1-82C205FF18C4}" srcOrd="2" destOrd="0" presId="urn:microsoft.com/office/officeart/2005/8/layout/hProcess11"/>
    <dgm:cxn modelId="{494F33F4-88E1-44A1-9676-8B8670AD835C}" type="presParOf" srcId="{19B2A518-0D16-4254-8F64-783724ADF07B}" destId="{3F5DBD06-C246-4D57-B9D8-F7F441C899F7}" srcOrd="3" destOrd="0" presId="urn:microsoft.com/office/officeart/2005/8/layout/hProcess11"/>
    <dgm:cxn modelId="{32EA8181-B532-4AC5-873E-433F0F959263}" type="presParOf" srcId="{19B2A518-0D16-4254-8F64-783724ADF07B}" destId="{BB3247B2-AC3B-4B34-9CE6-54AEBE8D4CF7}" srcOrd="4" destOrd="0" presId="urn:microsoft.com/office/officeart/2005/8/layout/hProcess11"/>
    <dgm:cxn modelId="{CF4387F4-5A22-4E8C-8DA6-C15EEBF454BD}" type="presParOf" srcId="{BB3247B2-AC3B-4B34-9CE6-54AEBE8D4CF7}" destId="{31CE6382-F477-41FB-AE5B-DD81F50CFE1C}" srcOrd="0" destOrd="0" presId="urn:microsoft.com/office/officeart/2005/8/layout/hProcess11"/>
    <dgm:cxn modelId="{4482978F-0335-4D0A-8FD4-D163BB45C34C}" type="presParOf" srcId="{BB3247B2-AC3B-4B34-9CE6-54AEBE8D4CF7}" destId="{77E7B239-D9DA-44E5-B391-1DF26C30C73E}" srcOrd="1" destOrd="0" presId="urn:microsoft.com/office/officeart/2005/8/layout/hProcess11"/>
    <dgm:cxn modelId="{1C0F4823-7182-4A0F-BD04-9BE7C4C49B4F}" type="presParOf" srcId="{BB3247B2-AC3B-4B34-9CE6-54AEBE8D4CF7}" destId="{86D5CC73-FFBC-46F4-A326-44D9B0CC8E8B}" srcOrd="2" destOrd="0" presId="urn:microsoft.com/office/officeart/2005/8/layout/hProcess11"/>
    <dgm:cxn modelId="{73AB3A2A-CB5A-4BE2-BE17-738A2DD39EBF}" type="presParOf" srcId="{19B2A518-0D16-4254-8F64-783724ADF07B}" destId="{C0B65B8B-FD6E-40A7-8E03-BFA6CEB23D4D}" srcOrd="5" destOrd="0" presId="urn:microsoft.com/office/officeart/2005/8/layout/hProcess11"/>
    <dgm:cxn modelId="{3A18D5CE-9452-4302-B749-7B2DC828B09A}" type="presParOf" srcId="{19B2A518-0D16-4254-8F64-783724ADF07B}" destId="{53AF2784-8115-4D4F-9CB7-0694AC8D432A}" srcOrd="6" destOrd="0" presId="urn:microsoft.com/office/officeart/2005/8/layout/hProcess11"/>
    <dgm:cxn modelId="{DF03E3A6-1582-44ED-9B67-1740D9D7D77E}" type="presParOf" srcId="{53AF2784-8115-4D4F-9CB7-0694AC8D432A}" destId="{346AECA1-864A-42C6-BBBE-C06CE5BC252F}" srcOrd="0" destOrd="0" presId="urn:microsoft.com/office/officeart/2005/8/layout/hProcess11"/>
    <dgm:cxn modelId="{0EB816ED-703F-46A3-BB85-90C32ED393C2}" type="presParOf" srcId="{53AF2784-8115-4D4F-9CB7-0694AC8D432A}" destId="{D1E1F97A-E730-45A9-B92D-E56B2DCF3A94}" srcOrd="1" destOrd="0" presId="urn:microsoft.com/office/officeart/2005/8/layout/hProcess11"/>
    <dgm:cxn modelId="{C2C874E7-A064-44D5-8C04-49A5BBFDFD2A}" type="presParOf" srcId="{53AF2784-8115-4D4F-9CB7-0694AC8D432A}" destId="{1E4CEEEC-6C66-4358-A647-6181AD5FAF79}" srcOrd="2" destOrd="0" presId="urn:microsoft.com/office/officeart/2005/8/layout/hProcess11"/>
    <dgm:cxn modelId="{21346CA6-89D7-4FD4-9718-06F0FA569514}" type="presParOf" srcId="{19B2A518-0D16-4254-8F64-783724ADF07B}" destId="{907BACD9-AE2F-4FCC-B3E6-DB725009D4A1}" srcOrd="7" destOrd="0" presId="urn:microsoft.com/office/officeart/2005/8/layout/hProcess11"/>
    <dgm:cxn modelId="{609CB001-574A-4570-89D3-FEDA68B21313}" type="presParOf" srcId="{19B2A518-0D16-4254-8F64-783724ADF07B}" destId="{16DD95B5-D3A2-4336-BC7F-B59EC85BDE34}" srcOrd="8" destOrd="0" presId="urn:microsoft.com/office/officeart/2005/8/layout/hProcess11"/>
    <dgm:cxn modelId="{D107AECF-87B5-4A96-A843-1BD92CAEE3D0}" type="presParOf" srcId="{16DD95B5-D3A2-4336-BC7F-B59EC85BDE34}" destId="{481305D5-F913-4224-8C46-ED3266064E4B}" srcOrd="0" destOrd="0" presId="urn:microsoft.com/office/officeart/2005/8/layout/hProcess11"/>
    <dgm:cxn modelId="{8B3A0A30-D218-4F44-8CD3-130C9918E1C9}" type="presParOf" srcId="{16DD95B5-D3A2-4336-BC7F-B59EC85BDE34}" destId="{4953C5D1-B22D-48B6-98ED-10D9B26F9398}" srcOrd="1" destOrd="0" presId="urn:microsoft.com/office/officeart/2005/8/layout/hProcess11"/>
    <dgm:cxn modelId="{76C9AE90-CC7A-4658-8521-ECBF20CAE378}" type="presParOf" srcId="{16DD95B5-D3A2-4336-BC7F-B59EC85BDE34}" destId="{0B9DA866-0850-4501-98FD-FEDC0DA04335}" srcOrd="2" destOrd="0" presId="urn:microsoft.com/office/officeart/2005/8/layout/hProcess11"/>
    <dgm:cxn modelId="{29255A49-8FA1-468D-AB6F-C3B332EFAC3C}" type="presParOf" srcId="{19B2A518-0D16-4254-8F64-783724ADF07B}" destId="{6202D332-F6C7-4FDD-B116-0FB8FD796637}" srcOrd="9" destOrd="0" presId="urn:microsoft.com/office/officeart/2005/8/layout/hProcess11"/>
    <dgm:cxn modelId="{22FB7970-B820-495B-9C5E-7892B0AF9CF7}" type="presParOf" srcId="{19B2A518-0D16-4254-8F64-783724ADF07B}" destId="{26F85D1F-5E32-4782-9087-305621FFB148}" srcOrd="10" destOrd="0" presId="urn:microsoft.com/office/officeart/2005/8/layout/hProcess11"/>
    <dgm:cxn modelId="{646D9731-54C3-4471-A731-13A276EE7093}" type="presParOf" srcId="{26F85D1F-5E32-4782-9087-305621FFB148}" destId="{8364821F-3BDE-467B-9F98-2FCA885C3DE1}" srcOrd="0" destOrd="0" presId="urn:microsoft.com/office/officeart/2005/8/layout/hProcess11"/>
    <dgm:cxn modelId="{2416D62C-239E-4A42-8661-6A54B5FC058E}" type="presParOf" srcId="{26F85D1F-5E32-4782-9087-305621FFB148}" destId="{D32E4B76-AA47-4816-9B9F-FA2A184BA86F}" srcOrd="1" destOrd="0" presId="urn:microsoft.com/office/officeart/2005/8/layout/hProcess11"/>
    <dgm:cxn modelId="{786B833F-570B-4038-9593-70914EB59FFA}" type="presParOf" srcId="{26F85D1F-5E32-4782-9087-305621FFB148}" destId="{D886B28E-963B-413A-A46B-B2EFAA2A72E3}" srcOrd="2" destOrd="0" presId="urn:microsoft.com/office/officeart/2005/8/layout/hProcess11"/>
    <dgm:cxn modelId="{2973B245-198B-4E42-922E-5E63DDF9E3C4}" type="presParOf" srcId="{19B2A518-0D16-4254-8F64-783724ADF07B}" destId="{CF76B950-A7E7-4BB3-B443-23380A381F88}" srcOrd="11" destOrd="0" presId="urn:microsoft.com/office/officeart/2005/8/layout/hProcess11"/>
    <dgm:cxn modelId="{5339094E-899C-4E23-A934-AF6043CA9180}" type="presParOf" srcId="{19B2A518-0D16-4254-8F64-783724ADF07B}" destId="{709F27BE-087E-4871-92A6-32E8150363C0}" srcOrd="12" destOrd="0" presId="urn:microsoft.com/office/officeart/2005/8/layout/hProcess11"/>
    <dgm:cxn modelId="{353D9543-F34D-4839-94EA-F5160B04617C}" type="presParOf" srcId="{709F27BE-087E-4871-92A6-32E8150363C0}" destId="{11285AC8-4556-4EB8-9445-CBBC18C13424}" srcOrd="0" destOrd="0" presId="urn:microsoft.com/office/officeart/2005/8/layout/hProcess11"/>
    <dgm:cxn modelId="{BAC097D7-76B8-465C-86F2-9A4BB65469E8}" type="presParOf" srcId="{709F27BE-087E-4871-92A6-32E8150363C0}" destId="{C6BEA4F9-A502-4185-B749-E58B8640E574}" srcOrd="1" destOrd="0" presId="urn:microsoft.com/office/officeart/2005/8/layout/hProcess11"/>
    <dgm:cxn modelId="{1E4BFE3C-DED4-46A4-B5A5-846D3A039AAF}" type="presParOf" srcId="{709F27BE-087E-4871-92A6-32E8150363C0}" destId="{57355EF6-B95F-4AAE-8C69-663DECCD166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DEF5BA-ABA2-4692-8F91-80BE3E60AD65}"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7C9F9675-93F9-4665-AC4E-883F8F6B01D9}">
      <dgm:prSet phldrT="[Text]"/>
      <dgm:spPr/>
      <dgm:t>
        <a:bodyPr/>
        <a:lstStyle/>
        <a:p>
          <a:r>
            <a:rPr lang="en-US"/>
            <a:t>Secure Detention	</a:t>
          </a:r>
        </a:p>
      </dgm:t>
    </dgm:pt>
    <dgm:pt modelId="{0C328839-B60D-45C1-9812-FC67F13C17B6}" type="parTrans" cxnId="{3107BF78-5AEA-4C86-B6CB-B5F725DF9D37}">
      <dgm:prSet/>
      <dgm:spPr/>
      <dgm:t>
        <a:bodyPr/>
        <a:lstStyle/>
        <a:p>
          <a:endParaRPr lang="en-US"/>
        </a:p>
      </dgm:t>
    </dgm:pt>
    <dgm:pt modelId="{A2101D4E-1616-42B3-A575-8F59425B726C}" type="sibTrans" cxnId="{3107BF78-5AEA-4C86-B6CB-B5F725DF9D37}">
      <dgm:prSet/>
      <dgm:spPr/>
      <dgm:t>
        <a:bodyPr/>
        <a:lstStyle/>
        <a:p>
          <a:endParaRPr lang="en-US"/>
        </a:p>
      </dgm:t>
    </dgm:pt>
    <dgm:pt modelId="{65A06CFB-9542-475A-B028-C3564ADC0929}">
      <dgm:prSet phldrT="[Text]"/>
      <dgm:spPr/>
      <dgm:t>
        <a:bodyPr/>
        <a:lstStyle/>
        <a:p>
          <a:r>
            <a:rPr lang="en-US"/>
            <a:t>Non-Secure Detention</a:t>
          </a:r>
        </a:p>
      </dgm:t>
    </dgm:pt>
    <dgm:pt modelId="{E1BFC475-9D0A-4BCF-90D2-7085C15C4334}" type="parTrans" cxnId="{E4EC2178-7CB5-4BA4-99F0-B42E49B65CA7}">
      <dgm:prSet/>
      <dgm:spPr/>
      <dgm:t>
        <a:bodyPr/>
        <a:lstStyle/>
        <a:p>
          <a:endParaRPr lang="en-US"/>
        </a:p>
      </dgm:t>
    </dgm:pt>
    <dgm:pt modelId="{5C1E28D8-5089-4A1C-B020-55B2A12D4218}" type="sibTrans" cxnId="{E4EC2178-7CB5-4BA4-99F0-B42E49B65CA7}">
      <dgm:prSet/>
      <dgm:spPr/>
      <dgm:t>
        <a:bodyPr/>
        <a:lstStyle/>
        <a:p>
          <a:endParaRPr lang="en-US"/>
        </a:p>
      </dgm:t>
    </dgm:pt>
    <dgm:pt modelId="{5CDFD860-CB64-42F7-8BBC-B3C93634F91F}">
      <dgm:prSet phldrT="[Text]"/>
      <dgm:spPr/>
      <dgm:t>
        <a:bodyPr/>
        <a:lstStyle/>
        <a:p>
          <a:r>
            <a:rPr lang="en-US"/>
            <a:t>Suspend Hunting/Fishing</a:t>
          </a:r>
        </a:p>
      </dgm:t>
    </dgm:pt>
    <dgm:pt modelId="{6530DAF4-4282-4B8B-AEBF-FB22EA95F6D2}" type="parTrans" cxnId="{00721E39-FD6C-4374-9214-7C99572EBA65}">
      <dgm:prSet/>
      <dgm:spPr/>
      <dgm:t>
        <a:bodyPr/>
        <a:lstStyle/>
        <a:p>
          <a:endParaRPr lang="en-US"/>
        </a:p>
      </dgm:t>
    </dgm:pt>
    <dgm:pt modelId="{189BCEAF-082F-4248-A437-FB5E2CF5C526}" type="sibTrans" cxnId="{00721E39-FD6C-4374-9214-7C99572EBA65}">
      <dgm:prSet/>
      <dgm:spPr/>
      <dgm:t>
        <a:bodyPr/>
        <a:lstStyle/>
        <a:p>
          <a:endParaRPr lang="en-US"/>
        </a:p>
      </dgm:t>
    </dgm:pt>
    <dgm:pt modelId="{D9785DBD-BAC2-4AA4-B0C1-92E6334D6F56}">
      <dgm:prSet phldrT="[Text]"/>
      <dgm:spPr/>
      <dgm:t>
        <a:bodyPr/>
        <a:lstStyle/>
        <a:p>
          <a:r>
            <a:rPr lang="en-US"/>
            <a:t>Home Detention &amp; EM</a:t>
          </a:r>
        </a:p>
      </dgm:t>
    </dgm:pt>
    <dgm:pt modelId="{CD9FA79A-E847-4499-823A-9CDEB29365A7}" type="parTrans" cxnId="{4BF334E2-1B88-442C-8926-32493308BA9A}">
      <dgm:prSet/>
      <dgm:spPr/>
      <dgm:t>
        <a:bodyPr/>
        <a:lstStyle/>
        <a:p>
          <a:endParaRPr lang="en-US"/>
        </a:p>
      </dgm:t>
    </dgm:pt>
    <dgm:pt modelId="{65AC5601-5129-4F21-90E1-7C6A60435CB4}" type="sibTrans" cxnId="{4BF334E2-1B88-442C-8926-32493308BA9A}">
      <dgm:prSet/>
      <dgm:spPr/>
      <dgm:t>
        <a:bodyPr/>
        <a:lstStyle/>
        <a:p>
          <a:endParaRPr lang="en-US"/>
        </a:p>
      </dgm:t>
    </dgm:pt>
    <dgm:pt modelId="{8665C2AE-674A-4481-B7DA-0AFE9618EBF9}">
      <dgm:prSet phldrT="[Text]"/>
      <dgm:spPr/>
      <dgm:t>
        <a:bodyPr/>
        <a:lstStyle/>
        <a:p>
          <a:endParaRPr lang="en-US"/>
        </a:p>
      </dgm:t>
    </dgm:pt>
    <dgm:pt modelId="{4AAFE541-FD72-4855-9830-8E97AD0C845A}" type="parTrans" cxnId="{64031B3C-2A3D-46B6-BD59-53CCB70E55EF}">
      <dgm:prSet/>
      <dgm:spPr/>
      <dgm:t>
        <a:bodyPr/>
        <a:lstStyle/>
        <a:p>
          <a:endParaRPr lang="en-US"/>
        </a:p>
      </dgm:t>
    </dgm:pt>
    <dgm:pt modelId="{B14846EC-3837-4397-BF6C-CF786BFF6269}" type="sibTrans" cxnId="{64031B3C-2A3D-46B6-BD59-53CCB70E55EF}">
      <dgm:prSet/>
      <dgm:spPr/>
      <dgm:t>
        <a:bodyPr/>
        <a:lstStyle/>
        <a:p>
          <a:endParaRPr lang="en-US"/>
        </a:p>
      </dgm:t>
    </dgm:pt>
    <dgm:pt modelId="{F0A34BAF-24D4-4B24-91B7-24957238182B}">
      <dgm:prSet phldrT="[Text]"/>
      <dgm:spPr/>
      <dgm:t>
        <a:bodyPr/>
        <a:lstStyle/>
        <a:p>
          <a:r>
            <a:rPr lang="en-US"/>
            <a:t>Community Service</a:t>
          </a:r>
        </a:p>
      </dgm:t>
    </dgm:pt>
    <dgm:pt modelId="{E267549C-23AC-4F79-B14C-BDD17CD257C5}" type="parTrans" cxnId="{EEEBB279-F23E-4AA9-9F4D-6360992FF296}">
      <dgm:prSet/>
      <dgm:spPr/>
      <dgm:t>
        <a:bodyPr/>
        <a:lstStyle/>
        <a:p>
          <a:endParaRPr lang="en-US"/>
        </a:p>
      </dgm:t>
    </dgm:pt>
    <dgm:pt modelId="{C0A459A7-13A7-418F-9060-68BF4C893886}" type="sibTrans" cxnId="{EEEBB279-F23E-4AA9-9F4D-6360992FF296}">
      <dgm:prSet/>
      <dgm:spPr/>
      <dgm:t>
        <a:bodyPr/>
        <a:lstStyle/>
        <a:p>
          <a:endParaRPr lang="en-US"/>
        </a:p>
      </dgm:t>
    </dgm:pt>
    <dgm:pt modelId="{30E3C142-F04E-4EF0-B797-7A269FCF891C}">
      <dgm:prSet phldrT="[Text]"/>
      <dgm:spPr/>
      <dgm:t>
        <a:bodyPr/>
        <a:lstStyle/>
        <a:p>
          <a:r>
            <a:rPr lang="en-US"/>
            <a:t>Suspension of Driving Privileges</a:t>
          </a:r>
        </a:p>
      </dgm:t>
    </dgm:pt>
    <dgm:pt modelId="{D44452EA-F8E9-493F-9CEA-2A6C5029538C}" type="parTrans" cxnId="{E0FD15D1-23F5-4844-9708-B62848C6E671}">
      <dgm:prSet/>
      <dgm:spPr/>
      <dgm:t>
        <a:bodyPr/>
        <a:lstStyle/>
        <a:p>
          <a:endParaRPr lang="en-US"/>
        </a:p>
      </dgm:t>
    </dgm:pt>
    <dgm:pt modelId="{CA020110-2807-4432-86B3-C4472A13CDD2}" type="sibTrans" cxnId="{E0FD15D1-23F5-4844-9708-B62848C6E671}">
      <dgm:prSet/>
      <dgm:spPr/>
      <dgm:t>
        <a:bodyPr/>
        <a:lstStyle/>
        <a:p>
          <a:endParaRPr lang="en-US"/>
        </a:p>
      </dgm:t>
    </dgm:pt>
    <dgm:pt modelId="{F7C1DE95-7B18-4E08-B79B-EF7319ED1BBE}" type="pres">
      <dgm:prSet presAssocID="{6CDEF5BA-ABA2-4692-8F91-80BE3E60AD65}" presName="Name0" presStyleCnt="0">
        <dgm:presLayoutVars>
          <dgm:dir/>
          <dgm:resizeHandles val="exact"/>
        </dgm:presLayoutVars>
      </dgm:prSet>
      <dgm:spPr/>
    </dgm:pt>
    <dgm:pt modelId="{B5ABB096-55C8-4C41-BCB4-1957D5FDE2F9}" type="pres">
      <dgm:prSet presAssocID="{7C9F9675-93F9-4665-AC4E-883F8F6B01D9}" presName="compNode" presStyleCnt="0"/>
      <dgm:spPr/>
    </dgm:pt>
    <dgm:pt modelId="{DAB68BF8-F866-471B-9C96-6167B8D41624}" type="pres">
      <dgm:prSet presAssocID="{7C9F9675-93F9-4665-AC4E-883F8F6B01D9}" presName="pict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Jail with solid fill"/>
        </a:ext>
      </dgm:extLst>
    </dgm:pt>
    <dgm:pt modelId="{41061E67-C238-4367-8169-457A5BE1DFE9}" type="pres">
      <dgm:prSet presAssocID="{7C9F9675-93F9-4665-AC4E-883F8F6B01D9}" presName="textRect" presStyleLbl="revTx" presStyleIdx="0" presStyleCnt="6">
        <dgm:presLayoutVars>
          <dgm:bulletEnabled val="1"/>
        </dgm:presLayoutVars>
      </dgm:prSet>
      <dgm:spPr/>
    </dgm:pt>
    <dgm:pt modelId="{372AE7AB-ECA5-42DF-818B-28A85B8FB89D}" type="pres">
      <dgm:prSet presAssocID="{A2101D4E-1616-42B3-A575-8F59425B726C}" presName="sibTrans" presStyleLbl="sibTrans2D1" presStyleIdx="0" presStyleCnt="0"/>
      <dgm:spPr/>
    </dgm:pt>
    <dgm:pt modelId="{F90B0232-16E3-476D-A6DB-CFB5E5CC7543}" type="pres">
      <dgm:prSet presAssocID="{65A06CFB-9542-475A-B028-C3564ADC0929}" presName="compNode" presStyleCnt="0"/>
      <dgm:spPr/>
    </dgm:pt>
    <dgm:pt modelId="{B9A4DD84-CE17-4D44-B43D-AF931B346556}" type="pres">
      <dgm:prSet presAssocID="{65A06CFB-9542-475A-B028-C3564ADC0929}" presName="pictRect" presStyleLbl="node1" presStyleIdx="1" presStyleCnt="6" custLinFactNeighborX="2056" custLinFactNeighborY="197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Sleep with solid fill"/>
        </a:ext>
      </dgm:extLst>
    </dgm:pt>
    <dgm:pt modelId="{3D1DCEFC-E6C2-4181-A9DA-98F87D67267C}" type="pres">
      <dgm:prSet presAssocID="{65A06CFB-9542-475A-B028-C3564ADC0929}" presName="textRect" presStyleLbl="revTx" presStyleIdx="1" presStyleCnt="6">
        <dgm:presLayoutVars>
          <dgm:bulletEnabled val="1"/>
        </dgm:presLayoutVars>
      </dgm:prSet>
      <dgm:spPr/>
    </dgm:pt>
    <dgm:pt modelId="{2630A940-D704-40DA-8982-C815E4FB9C99}" type="pres">
      <dgm:prSet presAssocID="{5C1E28D8-5089-4A1C-B020-55B2A12D4218}" presName="sibTrans" presStyleLbl="sibTrans2D1" presStyleIdx="0" presStyleCnt="0"/>
      <dgm:spPr/>
    </dgm:pt>
    <dgm:pt modelId="{E2CD4AE2-F193-4479-A0D3-4C78E5116A3B}" type="pres">
      <dgm:prSet presAssocID="{5CDFD860-CB64-42F7-8BBC-B3C93634F91F}" presName="compNode" presStyleCnt="0"/>
      <dgm:spPr/>
    </dgm:pt>
    <dgm:pt modelId="{BD69B953-80C9-4926-B700-90E7A61B26B9}" type="pres">
      <dgm:prSet presAssocID="{5CDFD860-CB64-42F7-8BBC-B3C93634F91F}" presName="pict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dgm:spPr>
      <dgm:extLst>
        <a:ext uri="{E40237B7-FDA0-4F09-8148-C483321AD2D9}">
          <dgm14:cNvPr xmlns:dgm14="http://schemas.microsoft.com/office/drawing/2010/diagram" id="0" name="" descr="Fishing with solid fill"/>
        </a:ext>
      </dgm:extLst>
    </dgm:pt>
    <dgm:pt modelId="{5DA45E26-4221-4B38-94D2-FA9CC0C33029}" type="pres">
      <dgm:prSet presAssocID="{5CDFD860-CB64-42F7-8BBC-B3C93634F91F}" presName="textRect" presStyleLbl="revTx" presStyleIdx="2" presStyleCnt="6">
        <dgm:presLayoutVars>
          <dgm:bulletEnabled val="1"/>
        </dgm:presLayoutVars>
      </dgm:prSet>
      <dgm:spPr/>
    </dgm:pt>
    <dgm:pt modelId="{FDA4C30A-561C-4863-A22C-E20718A16DED}" type="pres">
      <dgm:prSet presAssocID="{189BCEAF-082F-4248-A437-FB5E2CF5C526}" presName="sibTrans" presStyleLbl="sibTrans2D1" presStyleIdx="0" presStyleCnt="0"/>
      <dgm:spPr/>
    </dgm:pt>
    <dgm:pt modelId="{58527CCE-EC04-45C0-97FA-8AE54D5DB753}" type="pres">
      <dgm:prSet presAssocID="{D9785DBD-BAC2-4AA4-B0C1-92E6334D6F56}" presName="compNode" presStyleCnt="0"/>
      <dgm:spPr/>
    </dgm:pt>
    <dgm:pt modelId="{229826D5-FD55-4237-8E4A-15543C480947}" type="pres">
      <dgm:prSet presAssocID="{D9785DBD-BAC2-4AA4-B0C1-92E6334D6F56}" presName="pict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3000" b="-23000"/>
          </a:stretch>
        </a:blipFill>
      </dgm:spPr>
      <dgm:extLst>
        <a:ext uri="{E40237B7-FDA0-4F09-8148-C483321AD2D9}">
          <dgm14:cNvPr xmlns:dgm14="http://schemas.microsoft.com/office/drawing/2010/diagram" id="0" name="" descr="Boot with solid fill"/>
        </a:ext>
      </dgm:extLst>
    </dgm:pt>
    <dgm:pt modelId="{047F3679-5760-4E5E-B0DF-6E36185E8D5C}" type="pres">
      <dgm:prSet presAssocID="{D9785DBD-BAC2-4AA4-B0C1-92E6334D6F56}" presName="textRect" presStyleLbl="revTx" presStyleIdx="3" presStyleCnt="6">
        <dgm:presLayoutVars>
          <dgm:bulletEnabled val="1"/>
        </dgm:presLayoutVars>
      </dgm:prSet>
      <dgm:spPr/>
    </dgm:pt>
    <dgm:pt modelId="{3E019AD3-6E55-41B9-85B9-C421491F9B68}" type="pres">
      <dgm:prSet presAssocID="{65AC5601-5129-4F21-90E1-7C6A60435CB4}" presName="sibTrans" presStyleLbl="sibTrans2D1" presStyleIdx="0" presStyleCnt="0"/>
      <dgm:spPr/>
    </dgm:pt>
    <dgm:pt modelId="{3DA53ABC-D3C9-4B92-8899-A377E2A8B503}" type="pres">
      <dgm:prSet presAssocID="{F0A34BAF-24D4-4B24-91B7-24957238182B}" presName="compNode" presStyleCnt="0"/>
      <dgm:spPr/>
    </dgm:pt>
    <dgm:pt modelId="{58D5AA23-CE11-420E-8923-1AEC8EB39976}" type="pres">
      <dgm:prSet presAssocID="{F0A34BAF-24D4-4B24-91B7-24957238182B}" presName="pict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23000" b="-23000"/>
          </a:stretch>
        </a:blipFill>
      </dgm:spPr>
      <dgm:extLst>
        <a:ext uri="{E40237B7-FDA0-4F09-8148-C483321AD2D9}">
          <dgm14:cNvPr xmlns:dgm14="http://schemas.microsoft.com/office/drawing/2010/diagram" id="0" name="" descr="Restaurant with solid fill"/>
        </a:ext>
      </dgm:extLst>
    </dgm:pt>
    <dgm:pt modelId="{60151230-1EA3-4FEE-87C5-2F22B0D06351}" type="pres">
      <dgm:prSet presAssocID="{F0A34BAF-24D4-4B24-91B7-24957238182B}" presName="textRect" presStyleLbl="revTx" presStyleIdx="4" presStyleCnt="6">
        <dgm:presLayoutVars>
          <dgm:bulletEnabled val="1"/>
        </dgm:presLayoutVars>
      </dgm:prSet>
      <dgm:spPr/>
    </dgm:pt>
    <dgm:pt modelId="{1CB1C176-7042-4523-9899-98CF2FA71EDD}" type="pres">
      <dgm:prSet presAssocID="{C0A459A7-13A7-418F-9060-68BF4C893886}" presName="sibTrans" presStyleLbl="sibTrans2D1" presStyleIdx="0" presStyleCnt="0"/>
      <dgm:spPr/>
    </dgm:pt>
    <dgm:pt modelId="{0081646A-03B3-4AD5-94C7-49CEED622082}" type="pres">
      <dgm:prSet presAssocID="{30E3C142-F04E-4EF0-B797-7A269FCF891C}" presName="compNode" presStyleCnt="0"/>
      <dgm:spPr/>
    </dgm:pt>
    <dgm:pt modelId="{B67D7086-C8A1-4AD6-BD46-5309102701D8}" type="pres">
      <dgm:prSet presAssocID="{30E3C142-F04E-4EF0-B797-7A269FCF891C}" presName="pict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23000" b="-23000"/>
          </a:stretch>
        </a:blipFill>
      </dgm:spPr>
      <dgm:extLst>
        <a:ext uri="{E40237B7-FDA0-4F09-8148-C483321AD2D9}">
          <dgm14:cNvPr xmlns:dgm14="http://schemas.microsoft.com/office/drawing/2010/diagram" id="0" name="" descr="Steering Wheel with solid fill"/>
        </a:ext>
      </dgm:extLst>
    </dgm:pt>
    <dgm:pt modelId="{29F38A69-9364-40D6-8B80-156402150807}" type="pres">
      <dgm:prSet presAssocID="{30E3C142-F04E-4EF0-B797-7A269FCF891C}" presName="textRect" presStyleLbl="revTx" presStyleIdx="5" presStyleCnt="6">
        <dgm:presLayoutVars>
          <dgm:bulletEnabled val="1"/>
        </dgm:presLayoutVars>
      </dgm:prSet>
      <dgm:spPr/>
    </dgm:pt>
  </dgm:ptLst>
  <dgm:cxnLst>
    <dgm:cxn modelId="{4E75EF31-2A64-433A-98C9-D55814084A81}" type="presOf" srcId="{5C1E28D8-5089-4A1C-B020-55B2A12D4218}" destId="{2630A940-D704-40DA-8982-C815E4FB9C99}" srcOrd="0" destOrd="0" presId="urn:microsoft.com/office/officeart/2005/8/layout/pList1"/>
    <dgm:cxn modelId="{00721E39-FD6C-4374-9214-7C99572EBA65}" srcId="{6CDEF5BA-ABA2-4692-8F91-80BE3E60AD65}" destId="{5CDFD860-CB64-42F7-8BBC-B3C93634F91F}" srcOrd="2" destOrd="0" parTransId="{6530DAF4-4282-4B8B-AEBF-FB22EA95F6D2}" sibTransId="{189BCEAF-082F-4248-A437-FB5E2CF5C526}"/>
    <dgm:cxn modelId="{64031B3C-2A3D-46B6-BD59-53CCB70E55EF}" srcId="{F0A34BAF-24D4-4B24-91B7-24957238182B}" destId="{8665C2AE-674A-4481-B7DA-0AFE9618EBF9}" srcOrd="0" destOrd="0" parTransId="{4AAFE541-FD72-4855-9830-8E97AD0C845A}" sibTransId="{B14846EC-3837-4397-BF6C-CF786BFF6269}"/>
    <dgm:cxn modelId="{E927373D-A6E4-478A-9D1A-3860A957AC5E}" type="presOf" srcId="{189BCEAF-082F-4248-A437-FB5E2CF5C526}" destId="{FDA4C30A-561C-4863-A22C-E20718A16DED}" srcOrd="0" destOrd="0" presId="urn:microsoft.com/office/officeart/2005/8/layout/pList1"/>
    <dgm:cxn modelId="{A06F1D63-D7E1-4414-9849-9E521E91E36D}" type="presOf" srcId="{65A06CFB-9542-475A-B028-C3564ADC0929}" destId="{3D1DCEFC-E6C2-4181-A9DA-98F87D67267C}" srcOrd="0" destOrd="0" presId="urn:microsoft.com/office/officeart/2005/8/layout/pList1"/>
    <dgm:cxn modelId="{03156870-8918-45C1-AA8B-0B54344780E3}" type="presOf" srcId="{C0A459A7-13A7-418F-9060-68BF4C893886}" destId="{1CB1C176-7042-4523-9899-98CF2FA71EDD}" srcOrd="0" destOrd="0" presId="urn:microsoft.com/office/officeart/2005/8/layout/pList1"/>
    <dgm:cxn modelId="{3C97C155-A7CB-4399-82DD-EBF35273FAE9}" type="presOf" srcId="{7C9F9675-93F9-4665-AC4E-883F8F6B01D9}" destId="{41061E67-C238-4367-8169-457A5BE1DFE9}" srcOrd="0" destOrd="0" presId="urn:microsoft.com/office/officeart/2005/8/layout/pList1"/>
    <dgm:cxn modelId="{E4EC2178-7CB5-4BA4-99F0-B42E49B65CA7}" srcId="{6CDEF5BA-ABA2-4692-8F91-80BE3E60AD65}" destId="{65A06CFB-9542-475A-B028-C3564ADC0929}" srcOrd="1" destOrd="0" parTransId="{E1BFC475-9D0A-4BCF-90D2-7085C15C4334}" sibTransId="{5C1E28D8-5089-4A1C-B020-55B2A12D4218}"/>
    <dgm:cxn modelId="{3107BF78-5AEA-4C86-B6CB-B5F725DF9D37}" srcId="{6CDEF5BA-ABA2-4692-8F91-80BE3E60AD65}" destId="{7C9F9675-93F9-4665-AC4E-883F8F6B01D9}" srcOrd="0" destOrd="0" parTransId="{0C328839-B60D-45C1-9812-FC67F13C17B6}" sibTransId="{A2101D4E-1616-42B3-A575-8F59425B726C}"/>
    <dgm:cxn modelId="{DAFB0D79-E61D-4500-9093-8413314209F6}" type="presOf" srcId="{D9785DBD-BAC2-4AA4-B0C1-92E6334D6F56}" destId="{047F3679-5760-4E5E-B0DF-6E36185E8D5C}" srcOrd="0" destOrd="0" presId="urn:microsoft.com/office/officeart/2005/8/layout/pList1"/>
    <dgm:cxn modelId="{EEEBB279-F23E-4AA9-9F4D-6360992FF296}" srcId="{6CDEF5BA-ABA2-4692-8F91-80BE3E60AD65}" destId="{F0A34BAF-24D4-4B24-91B7-24957238182B}" srcOrd="4" destOrd="0" parTransId="{E267549C-23AC-4F79-B14C-BDD17CD257C5}" sibTransId="{C0A459A7-13A7-418F-9060-68BF4C893886}"/>
    <dgm:cxn modelId="{94427F88-88B5-442A-9231-CFD2ECEEC743}" type="presOf" srcId="{F0A34BAF-24D4-4B24-91B7-24957238182B}" destId="{60151230-1EA3-4FEE-87C5-2F22B0D06351}" srcOrd="0" destOrd="0" presId="urn:microsoft.com/office/officeart/2005/8/layout/pList1"/>
    <dgm:cxn modelId="{69FA648F-0037-467E-A738-38E03DE03B44}" type="presOf" srcId="{8665C2AE-674A-4481-B7DA-0AFE9618EBF9}" destId="{60151230-1EA3-4FEE-87C5-2F22B0D06351}" srcOrd="0" destOrd="1" presId="urn:microsoft.com/office/officeart/2005/8/layout/pList1"/>
    <dgm:cxn modelId="{6B41A6AD-E370-4FF6-9D08-3FDA35FA2484}" type="presOf" srcId="{A2101D4E-1616-42B3-A575-8F59425B726C}" destId="{372AE7AB-ECA5-42DF-818B-28A85B8FB89D}" srcOrd="0" destOrd="0" presId="urn:microsoft.com/office/officeart/2005/8/layout/pList1"/>
    <dgm:cxn modelId="{13EBF5AE-7E4C-4334-B12C-A6DAC0EF3161}" type="presOf" srcId="{6CDEF5BA-ABA2-4692-8F91-80BE3E60AD65}" destId="{F7C1DE95-7B18-4E08-B79B-EF7319ED1BBE}" srcOrd="0" destOrd="0" presId="urn:microsoft.com/office/officeart/2005/8/layout/pList1"/>
    <dgm:cxn modelId="{DD7B75C3-E468-45AF-8005-C2FF4DDD7C79}" type="presOf" srcId="{65AC5601-5129-4F21-90E1-7C6A60435CB4}" destId="{3E019AD3-6E55-41B9-85B9-C421491F9B68}" srcOrd="0" destOrd="0" presId="urn:microsoft.com/office/officeart/2005/8/layout/pList1"/>
    <dgm:cxn modelId="{E0FD15D1-23F5-4844-9708-B62848C6E671}" srcId="{6CDEF5BA-ABA2-4692-8F91-80BE3E60AD65}" destId="{30E3C142-F04E-4EF0-B797-7A269FCF891C}" srcOrd="5" destOrd="0" parTransId="{D44452EA-F8E9-493F-9CEA-2A6C5029538C}" sibTransId="{CA020110-2807-4432-86B3-C4472A13CDD2}"/>
    <dgm:cxn modelId="{4BF334E2-1B88-442C-8926-32493308BA9A}" srcId="{6CDEF5BA-ABA2-4692-8F91-80BE3E60AD65}" destId="{D9785DBD-BAC2-4AA4-B0C1-92E6334D6F56}" srcOrd="3" destOrd="0" parTransId="{CD9FA79A-E847-4499-823A-9CDEB29365A7}" sibTransId="{65AC5601-5129-4F21-90E1-7C6A60435CB4}"/>
    <dgm:cxn modelId="{95C3D0ED-727D-46E5-97AB-6180BCD64B5F}" type="presOf" srcId="{5CDFD860-CB64-42F7-8BBC-B3C93634F91F}" destId="{5DA45E26-4221-4B38-94D2-FA9CC0C33029}" srcOrd="0" destOrd="0" presId="urn:microsoft.com/office/officeart/2005/8/layout/pList1"/>
    <dgm:cxn modelId="{F28096FF-21F0-4833-B21A-E3EB4E0ED2E2}" type="presOf" srcId="{30E3C142-F04E-4EF0-B797-7A269FCF891C}" destId="{29F38A69-9364-40D6-8B80-156402150807}" srcOrd="0" destOrd="0" presId="urn:microsoft.com/office/officeart/2005/8/layout/pList1"/>
    <dgm:cxn modelId="{EBC48388-E94B-4388-A27B-49DA9162A49D}" type="presParOf" srcId="{F7C1DE95-7B18-4E08-B79B-EF7319ED1BBE}" destId="{B5ABB096-55C8-4C41-BCB4-1957D5FDE2F9}" srcOrd="0" destOrd="0" presId="urn:microsoft.com/office/officeart/2005/8/layout/pList1"/>
    <dgm:cxn modelId="{CAA04025-9C11-4F51-80D9-2702185FA697}" type="presParOf" srcId="{B5ABB096-55C8-4C41-BCB4-1957D5FDE2F9}" destId="{DAB68BF8-F866-471B-9C96-6167B8D41624}" srcOrd="0" destOrd="0" presId="urn:microsoft.com/office/officeart/2005/8/layout/pList1"/>
    <dgm:cxn modelId="{72726A5E-B32A-4A13-81DF-A54543C7C214}" type="presParOf" srcId="{B5ABB096-55C8-4C41-BCB4-1957D5FDE2F9}" destId="{41061E67-C238-4367-8169-457A5BE1DFE9}" srcOrd="1" destOrd="0" presId="urn:microsoft.com/office/officeart/2005/8/layout/pList1"/>
    <dgm:cxn modelId="{2D7683B1-8B3A-434C-BC90-AC7FC4705281}" type="presParOf" srcId="{F7C1DE95-7B18-4E08-B79B-EF7319ED1BBE}" destId="{372AE7AB-ECA5-42DF-818B-28A85B8FB89D}" srcOrd="1" destOrd="0" presId="urn:microsoft.com/office/officeart/2005/8/layout/pList1"/>
    <dgm:cxn modelId="{22D1E393-8D53-4F1C-AC72-02B3D7F1EF00}" type="presParOf" srcId="{F7C1DE95-7B18-4E08-B79B-EF7319ED1BBE}" destId="{F90B0232-16E3-476D-A6DB-CFB5E5CC7543}" srcOrd="2" destOrd="0" presId="urn:microsoft.com/office/officeart/2005/8/layout/pList1"/>
    <dgm:cxn modelId="{B40BC72A-2304-4BA0-A744-5EDD5F40062B}" type="presParOf" srcId="{F90B0232-16E3-476D-A6DB-CFB5E5CC7543}" destId="{B9A4DD84-CE17-4D44-B43D-AF931B346556}" srcOrd="0" destOrd="0" presId="urn:microsoft.com/office/officeart/2005/8/layout/pList1"/>
    <dgm:cxn modelId="{8773BED3-4A52-4693-8420-247636977341}" type="presParOf" srcId="{F90B0232-16E3-476D-A6DB-CFB5E5CC7543}" destId="{3D1DCEFC-E6C2-4181-A9DA-98F87D67267C}" srcOrd="1" destOrd="0" presId="urn:microsoft.com/office/officeart/2005/8/layout/pList1"/>
    <dgm:cxn modelId="{8127BBEA-8AC2-460B-9EFE-432FE4243BF1}" type="presParOf" srcId="{F7C1DE95-7B18-4E08-B79B-EF7319ED1BBE}" destId="{2630A940-D704-40DA-8982-C815E4FB9C99}" srcOrd="3" destOrd="0" presId="urn:microsoft.com/office/officeart/2005/8/layout/pList1"/>
    <dgm:cxn modelId="{674860C1-C2AD-4EBA-84EB-09F2E954661E}" type="presParOf" srcId="{F7C1DE95-7B18-4E08-B79B-EF7319ED1BBE}" destId="{E2CD4AE2-F193-4479-A0D3-4C78E5116A3B}" srcOrd="4" destOrd="0" presId="urn:microsoft.com/office/officeart/2005/8/layout/pList1"/>
    <dgm:cxn modelId="{40942D33-B351-4CDD-AD1C-5F554FE7A71D}" type="presParOf" srcId="{E2CD4AE2-F193-4479-A0D3-4C78E5116A3B}" destId="{BD69B953-80C9-4926-B700-90E7A61B26B9}" srcOrd="0" destOrd="0" presId="urn:microsoft.com/office/officeart/2005/8/layout/pList1"/>
    <dgm:cxn modelId="{43B8BB3A-9E95-4274-B15D-6BA3C19C2176}" type="presParOf" srcId="{E2CD4AE2-F193-4479-A0D3-4C78E5116A3B}" destId="{5DA45E26-4221-4B38-94D2-FA9CC0C33029}" srcOrd="1" destOrd="0" presId="urn:microsoft.com/office/officeart/2005/8/layout/pList1"/>
    <dgm:cxn modelId="{F4FF0741-7E24-488A-AEA6-F1A4F2283BF8}" type="presParOf" srcId="{F7C1DE95-7B18-4E08-B79B-EF7319ED1BBE}" destId="{FDA4C30A-561C-4863-A22C-E20718A16DED}" srcOrd="5" destOrd="0" presId="urn:microsoft.com/office/officeart/2005/8/layout/pList1"/>
    <dgm:cxn modelId="{8654A417-DC74-47FC-BDB4-E118CD8F9689}" type="presParOf" srcId="{F7C1DE95-7B18-4E08-B79B-EF7319ED1BBE}" destId="{58527CCE-EC04-45C0-97FA-8AE54D5DB753}" srcOrd="6" destOrd="0" presId="urn:microsoft.com/office/officeart/2005/8/layout/pList1"/>
    <dgm:cxn modelId="{990B6BDA-171E-41D8-BCCA-E139F0C6F841}" type="presParOf" srcId="{58527CCE-EC04-45C0-97FA-8AE54D5DB753}" destId="{229826D5-FD55-4237-8E4A-15543C480947}" srcOrd="0" destOrd="0" presId="urn:microsoft.com/office/officeart/2005/8/layout/pList1"/>
    <dgm:cxn modelId="{04770526-F92A-40C9-94C0-C850A82FA19A}" type="presParOf" srcId="{58527CCE-EC04-45C0-97FA-8AE54D5DB753}" destId="{047F3679-5760-4E5E-B0DF-6E36185E8D5C}" srcOrd="1" destOrd="0" presId="urn:microsoft.com/office/officeart/2005/8/layout/pList1"/>
    <dgm:cxn modelId="{43D1183D-4C0B-4FD2-B6D0-BD71E476B085}" type="presParOf" srcId="{F7C1DE95-7B18-4E08-B79B-EF7319ED1BBE}" destId="{3E019AD3-6E55-41B9-85B9-C421491F9B68}" srcOrd="7" destOrd="0" presId="urn:microsoft.com/office/officeart/2005/8/layout/pList1"/>
    <dgm:cxn modelId="{A44CCCE6-7FA1-47AA-AD5A-16253A48B6EB}" type="presParOf" srcId="{F7C1DE95-7B18-4E08-B79B-EF7319ED1BBE}" destId="{3DA53ABC-D3C9-4B92-8899-A377E2A8B503}" srcOrd="8" destOrd="0" presId="urn:microsoft.com/office/officeart/2005/8/layout/pList1"/>
    <dgm:cxn modelId="{BC97C122-7988-4377-AB35-93219E51B545}" type="presParOf" srcId="{3DA53ABC-D3C9-4B92-8899-A377E2A8B503}" destId="{58D5AA23-CE11-420E-8923-1AEC8EB39976}" srcOrd="0" destOrd="0" presId="urn:microsoft.com/office/officeart/2005/8/layout/pList1"/>
    <dgm:cxn modelId="{B9B994B2-8410-41FA-A15A-3D1F7BB4CF07}" type="presParOf" srcId="{3DA53ABC-D3C9-4B92-8899-A377E2A8B503}" destId="{60151230-1EA3-4FEE-87C5-2F22B0D06351}" srcOrd="1" destOrd="0" presId="urn:microsoft.com/office/officeart/2005/8/layout/pList1"/>
    <dgm:cxn modelId="{598C75B6-2ED2-48E1-8926-5075F7533F6C}" type="presParOf" srcId="{F7C1DE95-7B18-4E08-B79B-EF7319ED1BBE}" destId="{1CB1C176-7042-4523-9899-98CF2FA71EDD}" srcOrd="9" destOrd="0" presId="urn:microsoft.com/office/officeart/2005/8/layout/pList1"/>
    <dgm:cxn modelId="{8ECCC1EE-5509-4F2E-A585-70EAB3ED05C7}" type="presParOf" srcId="{F7C1DE95-7B18-4E08-B79B-EF7319ED1BBE}" destId="{0081646A-03B3-4AD5-94C7-49CEED622082}" srcOrd="10" destOrd="0" presId="urn:microsoft.com/office/officeart/2005/8/layout/pList1"/>
    <dgm:cxn modelId="{FD6001CB-F07D-49C9-8FA6-CBBAE950364A}" type="presParOf" srcId="{0081646A-03B3-4AD5-94C7-49CEED622082}" destId="{B67D7086-C8A1-4AD6-BD46-5309102701D8}" srcOrd="0" destOrd="0" presId="urn:microsoft.com/office/officeart/2005/8/layout/pList1"/>
    <dgm:cxn modelId="{9A839AAB-62A3-4685-B867-523EAFC5BAE7}" type="presParOf" srcId="{0081646A-03B3-4AD5-94C7-49CEED622082}" destId="{29F38A69-9364-40D6-8B80-156402150807}"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E3CD2A-E1BB-457F-A761-CDD7C1F62DE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F0BA5976-CA02-44FE-89F4-7E2C5AA89017}">
      <dgm:prSet phldrT="[Text]" custT="1"/>
      <dgm:spPr>
        <a:solidFill>
          <a:schemeClr val="accent2">
            <a:lumMod val="20000"/>
            <a:lumOff val="80000"/>
          </a:schemeClr>
        </a:solidFill>
      </dgm:spPr>
      <dgm:t>
        <a:bodyPr/>
        <a:lstStyle/>
        <a:p>
          <a:r>
            <a:rPr lang="en-US" sz="1800" b="0" i="0" u="none">
              <a:solidFill>
                <a:schemeClr val="tx1"/>
              </a:solidFill>
            </a:rPr>
            <a:t>I will obey all laws, statutes, and ordinances. I will notify my case manager of any police contact within 48 hours (for assistance and to troubleshoot).</a:t>
          </a:r>
          <a:endParaRPr lang="en-US" sz="1800">
            <a:solidFill>
              <a:schemeClr val="tx1"/>
            </a:solidFill>
          </a:endParaRPr>
        </a:p>
      </dgm:t>
    </dgm:pt>
    <dgm:pt modelId="{C450112A-EBE7-44D9-897B-1A62FBB3A2E3}" type="parTrans" cxnId="{C2A1F8AF-30CE-4DDD-832C-FE53F8561F99}">
      <dgm:prSet/>
      <dgm:spPr/>
      <dgm:t>
        <a:bodyPr/>
        <a:lstStyle/>
        <a:p>
          <a:endParaRPr lang="en-US" sz="2000">
            <a:solidFill>
              <a:schemeClr val="tx1"/>
            </a:solidFill>
          </a:endParaRPr>
        </a:p>
      </dgm:t>
    </dgm:pt>
    <dgm:pt modelId="{68AE2B72-53AF-4E01-832B-AC09BF53F640}" type="sibTrans" cxnId="{C2A1F8AF-30CE-4DDD-832C-FE53F8561F99}">
      <dgm:prSet/>
      <dgm:spPr/>
      <dgm:t>
        <a:bodyPr/>
        <a:lstStyle/>
        <a:p>
          <a:endParaRPr lang="en-US" sz="2000">
            <a:solidFill>
              <a:schemeClr val="tx1"/>
            </a:solidFill>
          </a:endParaRPr>
        </a:p>
      </dgm:t>
    </dgm:pt>
    <dgm:pt modelId="{8D67B28F-31B9-4B1B-BA15-4BC39995A2ED}">
      <dgm:prSet phldrT="[Text]" custT="1"/>
      <dgm:spPr>
        <a:solidFill>
          <a:schemeClr val="accent5">
            <a:lumMod val="20000"/>
            <a:lumOff val="80000"/>
          </a:schemeClr>
        </a:solidFill>
      </dgm:spPr>
      <dgm:t>
        <a:bodyPr/>
        <a:lstStyle/>
        <a:p>
          <a:r>
            <a:rPr lang="en-US" sz="1800" b="0" i="0" u="none">
              <a:solidFill>
                <a:schemeClr val="tx1"/>
              </a:solidFill>
            </a:rPr>
            <a:t>I will participate in developing a case plan that will help support my success on supervision. This case plan may require my participation in assessments, treatment, or programming.</a:t>
          </a:r>
          <a:endParaRPr lang="en-US" sz="1800">
            <a:solidFill>
              <a:schemeClr val="tx1"/>
            </a:solidFill>
          </a:endParaRPr>
        </a:p>
      </dgm:t>
    </dgm:pt>
    <dgm:pt modelId="{6902765E-B495-497C-B80D-B0D9E66B3707}" type="parTrans" cxnId="{12C94CF7-11FE-43C9-8AD0-E9C418669D1C}">
      <dgm:prSet/>
      <dgm:spPr/>
      <dgm:t>
        <a:bodyPr/>
        <a:lstStyle/>
        <a:p>
          <a:endParaRPr lang="en-US" sz="2000">
            <a:solidFill>
              <a:schemeClr val="tx1"/>
            </a:solidFill>
          </a:endParaRPr>
        </a:p>
      </dgm:t>
    </dgm:pt>
    <dgm:pt modelId="{6DCF16CD-E30C-4891-86DE-99DB86DDC4DA}" type="sibTrans" cxnId="{12C94CF7-11FE-43C9-8AD0-E9C418669D1C}">
      <dgm:prSet/>
      <dgm:spPr/>
      <dgm:t>
        <a:bodyPr/>
        <a:lstStyle/>
        <a:p>
          <a:endParaRPr lang="en-US" sz="2000">
            <a:solidFill>
              <a:schemeClr val="tx1"/>
            </a:solidFill>
          </a:endParaRPr>
        </a:p>
      </dgm:t>
    </dgm:pt>
    <dgm:pt modelId="{6E7F7FE9-1F8D-427D-967C-F26ACB961CC6}">
      <dgm:prSet phldrT="[Text]" custT="1"/>
      <dgm:spPr>
        <a:solidFill>
          <a:schemeClr val="accent1">
            <a:lumMod val="20000"/>
            <a:lumOff val="80000"/>
          </a:schemeClr>
        </a:solidFill>
      </dgm:spPr>
      <dgm:t>
        <a:bodyPr/>
        <a:lstStyle/>
        <a:p>
          <a:r>
            <a:rPr lang="en-US" sz="1800" b="0" i="0" u="none">
              <a:solidFill>
                <a:schemeClr val="tx1"/>
              </a:solidFill>
            </a:rPr>
            <a:t>I will meet with a case manager at least once per month, or as directed in my case plan. I understand that this contact may occur at my home, school, or other settings. </a:t>
          </a:r>
          <a:endParaRPr lang="en-US" sz="1800">
            <a:solidFill>
              <a:schemeClr val="tx1"/>
            </a:solidFill>
          </a:endParaRPr>
        </a:p>
      </dgm:t>
    </dgm:pt>
    <dgm:pt modelId="{A5A04398-397F-4471-B11C-5B107F5766E4}" type="parTrans" cxnId="{EF9814D9-0989-42F4-AE56-B67F028F087B}">
      <dgm:prSet/>
      <dgm:spPr/>
      <dgm:t>
        <a:bodyPr/>
        <a:lstStyle/>
        <a:p>
          <a:endParaRPr lang="en-US" sz="2000">
            <a:solidFill>
              <a:schemeClr val="tx1"/>
            </a:solidFill>
          </a:endParaRPr>
        </a:p>
      </dgm:t>
    </dgm:pt>
    <dgm:pt modelId="{47824023-38E2-4F49-BB5B-309CAE1541E7}" type="sibTrans" cxnId="{EF9814D9-0989-42F4-AE56-B67F028F087B}">
      <dgm:prSet/>
      <dgm:spPr/>
      <dgm:t>
        <a:bodyPr/>
        <a:lstStyle/>
        <a:p>
          <a:endParaRPr lang="en-US" sz="2000">
            <a:solidFill>
              <a:schemeClr val="tx1"/>
            </a:solidFill>
          </a:endParaRPr>
        </a:p>
      </dgm:t>
    </dgm:pt>
    <dgm:pt modelId="{A17008DF-B055-40C6-8881-021F5A9C665B}">
      <dgm:prSet phldrT="[Text]" custT="1"/>
      <dgm:spPr>
        <a:solidFill>
          <a:schemeClr val="accent2">
            <a:lumMod val="20000"/>
            <a:lumOff val="80000"/>
          </a:schemeClr>
        </a:solidFill>
      </dgm:spPr>
      <dgm:t>
        <a:bodyPr/>
        <a:lstStyle/>
        <a:p>
          <a:r>
            <a:rPr lang="en-US" sz="1800" b="0" i="0" u="none">
              <a:solidFill>
                <a:schemeClr val="tx1"/>
              </a:solidFill>
            </a:rPr>
            <a:t>If I meet my conditions successfully my case manager may make a request to end supervision. If I believe I have met my conditions successfully and would be appropriate for early termination, I may write to my judge 90 days before my supervision is set to expire to request supervision to end.</a:t>
          </a:r>
          <a:endParaRPr lang="en-US" sz="1800">
            <a:solidFill>
              <a:schemeClr val="tx1"/>
            </a:solidFill>
          </a:endParaRPr>
        </a:p>
      </dgm:t>
    </dgm:pt>
    <dgm:pt modelId="{9634067A-0306-4CDD-8303-961E876436D1}" type="parTrans" cxnId="{9617B8F0-2A02-49A2-A7DD-4C6F6605DF97}">
      <dgm:prSet/>
      <dgm:spPr/>
      <dgm:t>
        <a:bodyPr/>
        <a:lstStyle/>
        <a:p>
          <a:endParaRPr lang="en-US" sz="2000">
            <a:solidFill>
              <a:schemeClr val="tx1"/>
            </a:solidFill>
          </a:endParaRPr>
        </a:p>
      </dgm:t>
    </dgm:pt>
    <dgm:pt modelId="{003E3537-C001-4116-82B0-781EDD9EA2A1}" type="sibTrans" cxnId="{9617B8F0-2A02-49A2-A7DD-4C6F6605DF97}">
      <dgm:prSet/>
      <dgm:spPr/>
      <dgm:t>
        <a:bodyPr/>
        <a:lstStyle/>
        <a:p>
          <a:endParaRPr lang="en-US" sz="2000">
            <a:solidFill>
              <a:schemeClr val="tx1"/>
            </a:solidFill>
          </a:endParaRPr>
        </a:p>
      </dgm:t>
    </dgm:pt>
    <dgm:pt modelId="{2217D828-D986-4F4F-AB85-5A4B70882151}">
      <dgm:prSet phldrT="[Text]" custT="1"/>
      <dgm:spPr>
        <a:solidFill>
          <a:schemeClr val="accent6">
            <a:lumMod val="95000"/>
          </a:schemeClr>
        </a:solidFill>
      </dgm:spPr>
      <dgm:t>
        <a:bodyPr/>
        <a:lstStyle/>
        <a:p>
          <a:r>
            <a:rPr lang="en-US" sz="1800">
              <a:solidFill>
                <a:schemeClr val="tx1"/>
              </a:solidFill>
            </a:rPr>
            <a:t>Special conditions specific to case and offense.</a:t>
          </a:r>
        </a:p>
      </dgm:t>
    </dgm:pt>
    <dgm:pt modelId="{7BB4C556-97F3-4165-AB7A-B5E28A511B43}" type="parTrans" cxnId="{8F9EE8A2-F312-422A-8982-5B072D4A7F38}">
      <dgm:prSet/>
      <dgm:spPr/>
      <dgm:t>
        <a:bodyPr/>
        <a:lstStyle/>
        <a:p>
          <a:endParaRPr lang="en-US" sz="2000">
            <a:solidFill>
              <a:schemeClr val="tx1"/>
            </a:solidFill>
          </a:endParaRPr>
        </a:p>
      </dgm:t>
    </dgm:pt>
    <dgm:pt modelId="{416F3DE5-50C4-40C5-BA48-85DCED566532}" type="sibTrans" cxnId="{8F9EE8A2-F312-422A-8982-5B072D4A7F38}">
      <dgm:prSet/>
      <dgm:spPr/>
      <dgm:t>
        <a:bodyPr/>
        <a:lstStyle/>
        <a:p>
          <a:endParaRPr lang="en-US" sz="2000">
            <a:solidFill>
              <a:schemeClr val="tx1"/>
            </a:solidFill>
          </a:endParaRPr>
        </a:p>
      </dgm:t>
    </dgm:pt>
    <dgm:pt modelId="{4C370AF3-F8D9-486C-9A6A-4EA6861241EB}" type="pres">
      <dgm:prSet presAssocID="{A1E3CD2A-E1BB-457F-A761-CDD7C1F62DEB}" presName="linear" presStyleCnt="0">
        <dgm:presLayoutVars>
          <dgm:animLvl val="lvl"/>
          <dgm:resizeHandles val="exact"/>
        </dgm:presLayoutVars>
      </dgm:prSet>
      <dgm:spPr/>
    </dgm:pt>
    <dgm:pt modelId="{5D0EED98-3F91-4B1C-9413-EC03E4C8459A}" type="pres">
      <dgm:prSet presAssocID="{F0BA5976-CA02-44FE-89F4-7E2C5AA89017}" presName="parentText" presStyleLbl="node1" presStyleIdx="0" presStyleCnt="5">
        <dgm:presLayoutVars>
          <dgm:chMax val="0"/>
          <dgm:bulletEnabled val="1"/>
        </dgm:presLayoutVars>
      </dgm:prSet>
      <dgm:spPr/>
    </dgm:pt>
    <dgm:pt modelId="{716AF811-3472-46C2-BD87-206C63191D30}" type="pres">
      <dgm:prSet presAssocID="{68AE2B72-53AF-4E01-832B-AC09BF53F640}" presName="spacer" presStyleCnt="0"/>
      <dgm:spPr/>
    </dgm:pt>
    <dgm:pt modelId="{590EB37B-2E6F-4D9A-AE2C-21E16E0797D3}" type="pres">
      <dgm:prSet presAssocID="{8D67B28F-31B9-4B1B-BA15-4BC39995A2ED}" presName="parentText" presStyleLbl="node1" presStyleIdx="1" presStyleCnt="5">
        <dgm:presLayoutVars>
          <dgm:chMax val="0"/>
          <dgm:bulletEnabled val="1"/>
        </dgm:presLayoutVars>
      </dgm:prSet>
      <dgm:spPr/>
    </dgm:pt>
    <dgm:pt modelId="{4B4E82BC-F797-4489-978C-2AEFDEE0F8E0}" type="pres">
      <dgm:prSet presAssocID="{6DCF16CD-E30C-4891-86DE-99DB86DDC4DA}" presName="spacer" presStyleCnt="0"/>
      <dgm:spPr/>
    </dgm:pt>
    <dgm:pt modelId="{064D2610-A43F-473D-87B2-3A20EBEF0734}" type="pres">
      <dgm:prSet presAssocID="{6E7F7FE9-1F8D-427D-967C-F26ACB961CC6}" presName="parentText" presStyleLbl="node1" presStyleIdx="2" presStyleCnt="5">
        <dgm:presLayoutVars>
          <dgm:chMax val="0"/>
          <dgm:bulletEnabled val="1"/>
        </dgm:presLayoutVars>
      </dgm:prSet>
      <dgm:spPr/>
    </dgm:pt>
    <dgm:pt modelId="{4B54116B-F424-4F79-980E-EB2D2D94EE15}" type="pres">
      <dgm:prSet presAssocID="{47824023-38E2-4F49-BB5B-309CAE1541E7}" presName="spacer" presStyleCnt="0"/>
      <dgm:spPr/>
    </dgm:pt>
    <dgm:pt modelId="{BFFF0A4F-22BC-4F8D-9B1B-1DDC5D5624E6}" type="pres">
      <dgm:prSet presAssocID="{2217D828-D986-4F4F-AB85-5A4B70882151}" presName="parentText" presStyleLbl="node1" presStyleIdx="3" presStyleCnt="5" custLinFactY="95735" custLinFactNeighborX="-3658" custLinFactNeighborY="100000">
        <dgm:presLayoutVars>
          <dgm:chMax val="0"/>
          <dgm:bulletEnabled val="1"/>
        </dgm:presLayoutVars>
      </dgm:prSet>
      <dgm:spPr/>
    </dgm:pt>
    <dgm:pt modelId="{4EBAC0D6-CF35-4AA1-93C4-E2E3C899E46B}" type="pres">
      <dgm:prSet presAssocID="{416F3DE5-50C4-40C5-BA48-85DCED566532}" presName="spacer" presStyleCnt="0"/>
      <dgm:spPr/>
    </dgm:pt>
    <dgm:pt modelId="{F000ADDC-FCEA-4520-86A8-ACDC9CDC7D55}" type="pres">
      <dgm:prSet presAssocID="{A17008DF-B055-40C6-8881-021F5A9C665B}" presName="parentText" presStyleLbl="node1" presStyleIdx="4" presStyleCnt="5" custLinFactY="-100000" custLinFactNeighborY="-142742">
        <dgm:presLayoutVars>
          <dgm:chMax val="0"/>
          <dgm:bulletEnabled val="1"/>
        </dgm:presLayoutVars>
      </dgm:prSet>
      <dgm:spPr/>
    </dgm:pt>
  </dgm:ptLst>
  <dgm:cxnLst>
    <dgm:cxn modelId="{4A00F208-875E-445A-BEF4-ADEDDFEFE234}" type="presOf" srcId="{6E7F7FE9-1F8D-427D-967C-F26ACB961CC6}" destId="{064D2610-A43F-473D-87B2-3A20EBEF0734}" srcOrd="0" destOrd="0" presId="urn:microsoft.com/office/officeart/2005/8/layout/vList2"/>
    <dgm:cxn modelId="{EFED6C71-C771-42E3-83A8-01094704DD19}" type="presOf" srcId="{A17008DF-B055-40C6-8881-021F5A9C665B}" destId="{F000ADDC-FCEA-4520-86A8-ACDC9CDC7D55}" srcOrd="0" destOrd="0" presId="urn:microsoft.com/office/officeart/2005/8/layout/vList2"/>
    <dgm:cxn modelId="{61FDE697-BB3E-426C-B357-F25B74319EEF}" type="presOf" srcId="{2217D828-D986-4F4F-AB85-5A4B70882151}" destId="{BFFF0A4F-22BC-4F8D-9B1B-1DDC5D5624E6}" srcOrd="0" destOrd="0" presId="urn:microsoft.com/office/officeart/2005/8/layout/vList2"/>
    <dgm:cxn modelId="{8F9EE8A2-F312-422A-8982-5B072D4A7F38}" srcId="{A1E3CD2A-E1BB-457F-A761-CDD7C1F62DEB}" destId="{2217D828-D986-4F4F-AB85-5A4B70882151}" srcOrd="3" destOrd="0" parTransId="{7BB4C556-97F3-4165-AB7A-B5E28A511B43}" sibTransId="{416F3DE5-50C4-40C5-BA48-85DCED566532}"/>
    <dgm:cxn modelId="{C2E835A4-0E1A-49D1-8CFA-2C0805803191}" type="presOf" srcId="{8D67B28F-31B9-4B1B-BA15-4BC39995A2ED}" destId="{590EB37B-2E6F-4D9A-AE2C-21E16E0797D3}" srcOrd="0" destOrd="0" presId="urn:microsoft.com/office/officeart/2005/8/layout/vList2"/>
    <dgm:cxn modelId="{C2A1F8AF-30CE-4DDD-832C-FE53F8561F99}" srcId="{A1E3CD2A-E1BB-457F-A761-CDD7C1F62DEB}" destId="{F0BA5976-CA02-44FE-89F4-7E2C5AA89017}" srcOrd="0" destOrd="0" parTransId="{C450112A-EBE7-44D9-897B-1A62FBB3A2E3}" sibTransId="{68AE2B72-53AF-4E01-832B-AC09BF53F640}"/>
    <dgm:cxn modelId="{27219FB9-66F6-4D42-8AFB-1C4FE42CBC3C}" type="presOf" srcId="{A1E3CD2A-E1BB-457F-A761-CDD7C1F62DEB}" destId="{4C370AF3-F8D9-486C-9A6A-4EA6861241EB}" srcOrd="0" destOrd="0" presId="urn:microsoft.com/office/officeart/2005/8/layout/vList2"/>
    <dgm:cxn modelId="{0FC6DECF-8142-445C-B0B8-229B25672749}" type="presOf" srcId="{F0BA5976-CA02-44FE-89F4-7E2C5AA89017}" destId="{5D0EED98-3F91-4B1C-9413-EC03E4C8459A}" srcOrd="0" destOrd="0" presId="urn:microsoft.com/office/officeart/2005/8/layout/vList2"/>
    <dgm:cxn modelId="{EF9814D9-0989-42F4-AE56-B67F028F087B}" srcId="{A1E3CD2A-E1BB-457F-A761-CDD7C1F62DEB}" destId="{6E7F7FE9-1F8D-427D-967C-F26ACB961CC6}" srcOrd="2" destOrd="0" parTransId="{A5A04398-397F-4471-B11C-5B107F5766E4}" sibTransId="{47824023-38E2-4F49-BB5B-309CAE1541E7}"/>
    <dgm:cxn modelId="{9617B8F0-2A02-49A2-A7DD-4C6F6605DF97}" srcId="{A1E3CD2A-E1BB-457F-A761-CDD7C1F62DEB}" destId="{A17008DF-B055-40C6-8881-021F5A9C665B}" srcOrd="4" destOrd="0" parTransId="{9634067A-0306-4CDD-8303-961E876436D1}" sibTransId="{003E3537-C001-4116-82B0-781EDD9EA2A1}"/>
    <dgm:cxn modelId="{12C94CF7-11FE-43C9-8AD0-E9C418669D1C}" srcId="{A1E3CD2A-E1BB-457F-A761-CDD7C1F62DEB}" destId="{8D67B28F-31B9-4B1B-BA15-4BC39995A2ED}" srcOrd="1" destOrd="0" parTransId="{6902765E-B495-497C-B80D-B0D9E66B3707}" sibTransId="{6DCF16CD-E30C-4891-86DE-99DB86DDC4DA}"/>
    <dgm:cxn modelId="{32A86CE8-1530-41DD-9A5A-9BB9139D3599}" type="presParOf" srcId="{4C370AF3-F8D9-486C-9A6A-4EA6861241EB}" destId="{5D0EED98-3F91-4B1C-9413-EC03E4C8459A}" srcOrd="0" destOrd="0" presId="urn:microsoft.com/office/officeart/2005/8/layout/vList2"/>
    <dgm:cxn modelId="{A25331F4-4869-4BC7-A18D-320F395665F5}" type="presParOf" srcId="{4C370AF3-F8D9-486C-9A6A-4EA6861241EB}" destId="{716AF811-3472-46C2-BD87-206C63191D30}" srcOrd="1" destOrd="0" presId="urn:microsoft.com/office/officeart/2005/8/layout/vList2"/>
    <dgm:cxn modelId="{55D14405-4965-4F6A-8CBE-D73A02A97330}" type="presParOf" srcId="{4C370AF3-F8D9-486C-9A6A-4EA6861241EB}" destId="{590EB37B-2E6F-4D9A-AE2C-21E16E0797D3}" srcOrd="2" destOrd="0" presId="urn:microsoft.com/office/officeart/2005/8/layout/vList2"/>
    <dgm:cxn modelId="{4FBEE20D-8433-479D-9039-0354EC593E83}" type="presParOf" srcId="{4C370AF3-F8D9-486C-9A6A-4EA6861241EB}" destId="{4B4E82BC-F797-4489-978C-2AEFDEE0F8E0}" srcOrd="3" destOrd="0" presId="urn:microsoft.com/office/officeart/2005/8/layout/vList2"/>
    <dgm:cxn modelId="{DABE4F0B-DE2D-4B54-84E6-7217CFBF5C22}" type="presParOf" srcId="{4C370AF3-F8D9-486C-9A6A-4EA6861241EB}" destId="{064D2610-A43F-473D-87B2-3A20EBEF0734}" srcOrd="4" destOrd="0" presId="urn:microsoft.com/office/officeart/2005/8/layout/vList2"/>
    <dgm:cxn modelId="{5C53796F-2DA2-49A1-A3BC-87F90100C736}" type="presParOf" srcId="{4C370AF3-F8D9-486C-9A6A-4EA6861241EB}" destId="{4B54116B-F424-4F79-980E-EB2D2D94EE15}" srcOrd="5" destOrd="0" presId="urn:microsoft.com/office/officeart/2005/8/layout/vList2"/>
    <dgm:cxn modelId="{559D53FF-C087-491E-BC06-282E27BD7DB4}" type="presParOf" srcId="{4C370AF3-F8D9-486C-9A6A-4EA6861241EB}" destId="{BFFF0A4F-22BC-4F8D-9B1B-1DDC5D5624E6}" srcOrd="6" destOrd="0" presId="urn:microsoft.com/office/officeart/2005/8/layout/vList2"/>
    <dgm:cxn modelId="{B9F3B4AE-AC7C-4A0D-9E60-1FCDC2222ED4}" type="presParOf" srcId="{4C370AF3-F8D9-486C-9A6A-4EA6861241EB}" destId="{4EBAC0D6-CF35-4AA1-93C4-E2E3C899E46B}" srcOrd="7" destOrd="0" presId="urn:microsoft.com/office/officeart/2005/8/layout/vList2"/>
    <dgm:cxn modelId="{AB449D0B-4117-4BCF-A33E-D86B6A9AFA8D}" type="presParOf" srcId="{4C370AF3-F8D9-486C-9A6A-4EA6861241EB}" destId="{F000ADDC-FCEA-4520-86A8-ACDC9CDC7D5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1E3CD2A-E1BB-457F-A761-CDD7C1F62DE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F0BA5976-CA02-44FE-89F4-7E2C5AA89017}">
      <dgm:prSet phldrT="[Text]" custT="1"/>
      <dgm:spPr>
        <a:solidFill>
          <a:schemeClr val="accent2">
            <a:lumMod val="20000"/>
            <a:lumOff val="80000"/>
          </a:schemeClr>
        </a:solidFill>
      </dgm:spPr>
      <dgm:t>
        <a:bodyPr/>
        <a:lstStyle/>
        <a:p>
          <a:pPr marL="0" lvl="0" defTabSz="800100">
            <a:lnSpc>
              <a:spcPct val="90000"/>
            </a:lnSpc>
            <a:spcBef>
              <a:spcPct val="0"/>
            </a:spcBef>
            <a:spcAft>
              <a:spcPct val="35000"/>
            </a:spcAft>
            <a:buNone/>
          </a:pPr>
          <a:r>
            <a:rPr lang="en-US" sz="1800">
              <a:solidFill>
                <a:schemeClr val="tx1"/>
              </a:solidFill>
            </a:rPr>
            <a:t>Youth will develop goals and actions steps to address their mental health needs, which may include a mental health evaluation and any recommended treatment.</a:t>
          </a:r>
        </a:p>
      </dgm:t>
    </dgm:pt>
    <dgm:pt modelId="{C450112A-EBE7-44D9-897B-1A62FBB3A2E3}" type="parTrans" cxnId="{C2A1F8AF-30CE-4DDD-832C-FE53F8561F99}">
      <dgm:prSet/>
      <dgm:spPr/>
      <dgm:t>
        <a:bodyPr/>
        <a:lstStyle/>
        <a:p>
          <a:endParaRPr lang="en-US" sz="2000">
            <a:solidFill>
              <a:schemeClr val="tx1"/>
            </a:solidFill>
          </a:endParaRPr>
        </a:p>
      </dgm:t>
    </dgm:pt>
    <dgm:pt modelId="{68AE2B72-53AF-4E01-832B-AC09BF53F640}" type="sibTrans" cxnId="{C2A1F8AF-30CE-4DDD-832C-FE53F8561F99}">
      <dgm:prSet/>
      <dgm:spPr/>
      <dgm:t>
        <a:bodyPr/>
        <a:lstStyle/>
        <a:p>
          <a:endParaRPr lang="en-US" sz="2000">
            <a:solidFill>
              <a:schemeClr val="tx1"/>
            </a:solidFill>
          </a:endParaRPr>
        </a:p>
      </dgm:t>
    </dgm:pt>
    <dgm:pt modelId="{8D67B28F-31B9-4B1B-BA15-4BC39995A2ED}">
      <dgm:prSet phldrT="[Text]" custT="1"/>
      <dgm:spPr>
        <a:solidFill>
          <a:schemeClr val="accent5">
            <a:lumMod val="20000"/>
            <a:lumOff val="80000"/>
          </a:schemeClr>
        </a:solidFill>
      </dgm:spPr>
      <dgm:t>
        <a:bodyPr/>
        <a:lstStyle/>
        <a:p>
          <a:r>
            <a:rPr lang="en-US" sz="1800">
              <a:solidFill>
                <a:schemeClr val="tx1"/>
              </a:solidFill>
            </a:rPr>
            <a:t>Youth will complete an approved restorative justice program to address impacts to victim and the community. </a:t>
          </a:r>
        </a:p>
      </dgm:t>
    </dgm:pt>
    <dgm:pt modelId="{6902765E-B495-497C-B80D-B0D9E66B3707}" type="parTrans" cxnId="{12C94CF7-11FE-43C9-8AD0-E9C418669D1C}">
      <dgm:prSet/>
      <dgm:spPr/>
      <dgm:t>
        <a:bodyPr/>
        <a:lstStyle/>
        <a:p>
          <a:endParaRPr lang="en-US" sz="2000">
            <a:solidFill>
              <a:schemeClr val="tx1"/>
            </a:solidFill>
          </a:endParaRPr>
        </a:p>
      </dgm:t>
    </dgm:pt>
    <dgm:pt modelId="{6DCF16CD-E30C-4891-86DE-99DB86DDC4DA}" type="sibTrans" cxnId="{12C94CF7-11FE-43C9-8AD0-E9C418669D1C}">
      <dgm:prSet/>
      <dgm:spPr/>
      <dgm:t>
        <a:bodyPr/>
        <a:lstStyle/>
        <a:p>
          <a:endParaRPr lang="en-US" sz="2000">
            <a:solidFill>
              <a:schemeClr val="tx1"/>
            </a:solidFill>
          </a:endParaRPr>
        </a:p>
      </dgm:t>
    </dgm:pt>
    <dgm:pt modelId="{2217D828-D986-4F4F-AB85-5A4B70882151}">
      <dgm:prSet phldrT="[Text]" custT="1"/>
      <dgm:spPr>
        <a:solidFill>
          <a:schemeClr val="accent6">
            <a:lumMod val="95000"/>
          </a:schemeClr>
        </a:solidFill>
      </dgm:spPr>
      <dgm:t>
        <a:bodyPr/>
        <a:lstStyle/>
        <a:p>
          <a:r>
            <a:rPr lang="en-US" sz="1800">
              <a:solidFill>
                <a:schemeClr val="tx1"/>
              </a:solidFill>
            </a:rPr>
            <a:t>Youth will complete a psychosexual evaluation with a licensed professional and follow treatment recommendations that address and reduce risk of sexual offending behavior. </a:t>
          </a:r>
        </a:p>
      </dgm:t>
    </dgm:pt>
    <dgm:pt modelId="{7BB4C556-97F3-4165-AB7A-B5E28A511B43}" type="parTrans" cxnId="{8F9EE8A2-F312-422A-8982-5B072D4A7F38}">
      <dgm:prSet/>
      <dgm:spPr/>
      <dgm:t>
        <a:bodyPr/>
        <a:lstStyle/>
        <a:p>
          <a:endParaRPr lang="en-US" sz="2000">
            <a:solidFill>
              <a:schemeClr val="tx1"/>
            </a:solidFill>
          </a:endParaRPr>
        </a:p>
      </dgm:t>
    </dgm:pt>
    <dgm:pt modelId="{416F3DE5-50C4-40C5-BA48-85DCED566532}" type="sibTrans" cxnId="{8F9EE8A2-F312-422A-8982-5B072D4A7F38}">
      <dgm:prSet/>
      <dgm:spPr/>
      <dgm:t>
        <a:bodyPr/>
        <a:lstStyle/>
        <a:p>
          <a:endParaRPr lang="en-US" sz="2000">
            <a:solidFill>
              <a:schemeClr val="tx1"/>
            </a:solidFill>
          </a:endParaRPr>
        </a:p>
      </dgm:t>
    </dgm:pt>
    <dgm:pt modelId="{AD6FC08B-53EE-4ED2-A129-3D15A9BB7A66}">
      <dgm:prSet phldrT="[Text]" custT="1"/>
      <dgm:spPr>
        <a:solidFill>
          <a:schemeClr val="accent4">
            <a:lumMod val="20000"/>
            <a:lumOff val="80000"/>
          </a:schemeClr>
        </a:solidFill>
      </dgm:spPr>
      <dgm:t>
        <a:bodyPr/>
        <a:lstStyle/>
        <a:p>
          <a:r>
            <a:rPr lang="en-US" sz="1800">
              <a:solidFill>
                <a:schemeClr val="tx1"/>
              </a:solidFill>
            </a:rPr>
            <a:t>I will work with my school/case manager to develop an educational plan that helps me meet my educational needs. </a:t>
          </a:r>
        </a:p>
      </dgm:t>
    </dgm:pt>
    <dgm:pt modelId="{FDBEE01B-9858-44BC-BAF1-287F24488341}" type="parTrans" cxnId="{7B8FEF48-BFA7-4B18-B138-478B846CDB03}">
      <dgm:prSet/>
      <dgm:spPr/>
      <dgm:t>
        <a:bodyPr/>
        <a:lstStyle/>
        <a:p>
          <a:endParaRPr lang="en-US"/>
        </a:p>
      </dgm:t>
    </dgm:pt>
    <dgm:pt modelId="{871F93ED-F0D4-4873-8D1B-D349ED3B067C}" type="sibTrans" cxnId="{7B8FEF48-BFA7-4B18-B138-478B846CDB03}">
      <dgm:prSet/>
      <dgm:spPr/>
      <dgm:t>
        <a:bodyPr/>
        <a:lstStyle/>
        <a:p>
          <a:endParaRPr lang="en-US"/>
        </a:p>
      </dgm:t>
    </dgm:pt>
    <dgm:pt modelId="{4C370AF3-F8D9-486C-9A6A-4EA6861241EB}" type="pres">
      <dgm:prSet presAssocID="{A1E3CD2A-E1BB-457F-A761-CDD7C1F62DEB}" presName="linear" presStyleCnt="0">
        <dgm:presLayoutVars>
          <dgm:animLvl val="lvl"/>
          <dgm:resizeHandles val="exact"/>
        </dgm:presLayoutVars>
      </dgm:prSet>
      <dgm:spPr/>
    </dgm:pt>
    <dgm:pt modelId="{5D0EED98-3F91-4B1C-9413-EC03E4C8459A}" type="pres">
      <dgm:prSet presAssocID="{F0BA5976-CA02-44FE-89F4-7E2C5AA89017}" presName="parentText" presStyleLbl="node1" presStyleIdx="0" presStyleCnt="4">
        <dgm:presLayoutVars>
          <dgm:chMax val="0"/>
          <dgm:bulletEnabled val="1"/>
        </dgm:presLayoutVars>
      </dgm:prSet>
      <dgm:spPr/>
    </dgm:pt>
    <dgm:pt modelId="{716AF811-3472-46C2-BD87-206C63191D30}" type="pres">
      <dgm:prSet presAssocID="{68AE2B72-53AF-4E01-832B-AC09BF53F640}" presName="spacer" presStyleCnt="0"/>
      <dgm:spPr/>
    </dgm:pt>
    <dgm:pt modelId="{590EB37B-2E6F-4D9A-AE2C-21E16E0797D3}" type="pres">
      <dgm:prSet presAssocID="{8D67B28F-31B9-4B1B-BA15-4BC39995A2ED}" presName="parentText" presStyleLbl="node1" presStyleIdx="1" presStyleCnt="4" custLinFactNeighborX="-164" custLinFactNeighborY="-73310">
        <dgm:presLayoutVars>
          <dgm:chMax val="0"/>
          <dgm:bulletEnabled val="1"/>
        </dgm:presLayoutVars>
      </dgm:prSet>
      <dgm:spPr/>
    </dgm:pt>
    <dgm:pt modelId="{4B4E82BC-F797-4489-978C-2AEFDEE0F8E0}" type="pres">
      <dgm:prSet presAssocID="{6DCF16CD-E30C-4891-86DE-99DB86DDC4DA}" presName="spacer" presStyleCnt="0"/>
      <dgm:spPr/>
    </dgm:pt>
    <dgm:pt modelId="{BFFF0A4F-22BC-4F8D-9B1B-1DDC5D5624E6}" type="pres">
      <dgm:prSet presAssocID="{2217D828-D986-4F4F-AB85-5A4B70882151}" presName="parentText" presStyleLbl="node1" presStyleIdx="2" presStyleCnt="4" custLinFactY="-2075" custLinFactNeighborY="-100000">
        <dgm:presLayoutVars>
          <dgm:chMax val="0"/>
          <dgm:bulletEnabled val="1"/>
        </dgm:presLayoutVars>
      </dgm:prSet>
      <dgm:spPr/>
    </dgm:pt>
    <dgm:pt modelId="{05343141-4EEB-4488-8903-D6F28C8D10BC}" type="pres">
      <dgm:prSet presAssocID="{416F3DE5-50C4-40C5-BA48-85DCED566532}" presName="spacer" presStyleCnt="0"/>
      <dgm:spPr/>
    </dgm:pt>
    <dgm:pt modelId="{6A9A0009-46E4-459B-9E8C-2BF5C57112B7}" type="pres">
      <dgm:prSet presAssocID="{AD6FC08B-53EE-4ED2-A129-3D15A9BB7A66}" presName="parentText" presStyleLbl="node1" presStyleIdx="3" presStyleCnt="4" custLinFactY="-2979" custLinFactNeighborX="-182" custLinFactNeighborY="-100000">
        <dgm:presLayoutVars>
          <dgm:chMax val="0"/>
          <dgm:bulletEnabled val="1"/>
        </dgm:presLayoutVars>
      </dgm:prSet>
      <dgm:spPr/>
    </dgm:pt>
  </dgm:ptLst>
  <dgm:cxnLst>
    <dgm:cxn modelId="{7B8FEF48-BFA7-4B18-B138-478B846CDB03}" srcId="{A1E3CD2A-E1BB-457F-A761-CDD7C1F62DEB}" destId="{AD6FC08B-53EE-4ED2-A129-3D15A9BB7A66}" srcOrd="3" destOrd="0" parTransId="{FDBEE01B-9858-44BC-BAF1-287F24488341}" sibTransId="{871F93ED-F0D4-4873-8D1B-D349ED3B067C}"/>
    <dgm:cxn modelId="{61FDE697-BB3E-426C-B357-F25B74319EEF}" type="presOf" srcId="{2217D828-D986-4F4F-AB85-5A4B70882151}" destId="{BFFF0A4F-22BC-4F8D-9B1B-1DDC5D5624E6}" srcOrd="0" destOrd="0" presId="urn:microsoft.com/office/officeart/2005/8/layout/vList2"/>
    <dgm:cxn modelId="{8F9EE8A2-F312-422A-8982-5B072D4A7F38}" srcId="{A1E3CD2A-E1BB-457F-A761-CDD7C1F62DEB}" destId="{2217D828-D986-4F4F-AB85-5A4B70882151}" srcOrd="2" destOrd="0" parTransId="{7BB4C556-97F3-4165-AB7A-B5E28A511B43}" sibTransId="{416F3DE5-50C4-40C5-BA48-85DCED566532}"/>
    <dgm:cxn modelId="{C2E835A4-0E1A-49D1-8CFA-2C0805803191}" type="presOf" srcId="{8D67B28F-31B9-4B1B-BA15-4BC39995A2ED}" destId="{590EB37B-2E6F-4D9A-AE2C-21E16E0797D3}" srcOrd="0" destOrd="0" presId="urn:microsoft.com/office/officeart/2005/8/layout/vList2"/>
    <dgm:cxn modelId="{C2A1F8AF-30CE-4DDD-832C-FE53F8561F99}" srcId="{A1E3CD2A-E1BB-457F-A761-CDD7C1F62DEB}" destId="{F0BA5976-CA02-44FE-89F4-7E2C5AA89017}" srcOrd="0" destOrd="0" parTransId="{C450112A-EBE7-44D9-897B-1A62FBB3A2E3}" sibTransId="{68AE2B72-53AF-4E01-832B-AC09BF53F640}"/>
    <dgm:cxn modelId="{27219FB9-66F6-4D42-8AFB-1C4FE42CBC3C}" type="presOf" srcId="{A1E3CD2A-E1BB-457F-A761-CDD7C1F62DEB}" destId="{4C370AF3-F8D9-486C-9A6A-4EA6861241EB}" srcOrd="0" destOrd="0" presId="urn:microsoft.com/office/officeart/2005/8/layout/vList2"/>
    <dgm:cxn modelId="{0FC6DECF-8142-445C-B0B8-229B25672749}" type="presOf" srcId="{F0BA5976-CA02-44FE-89F4-7E2C5AA89017}" destId="{5D0EED98-3F91-4B1C-9413-EC03E4C8459A}" srcOrd="0" destOrd="0" presId="urn:microsoft.com/office/officeart/2005/8/layout/vList2"/>
    <dgm:cxn modelId="{DCC801EE-28D1-427F-806C-3C90F794E2CC}" type="presOf" srcId="{AD6FC08B-53EE-4ED2-A129-3D15A9BB7A66}" destId="{6A9A0009-46E4-459B-9E8C-2BF5C57112B7}" srcOrd="0" destOrd="0" presId="urn:microsoft.com/office/officeart/2005/8/layout/vList2"/>
    <dgm:cxn modelId="{12C94CF7-11FE-43C9-8AD0-E9C418669D1C}" srcId="{A1E3CD2A-E1BB-457F-A761-CDD7C1F62DEB}" destId="{8D67B28F-31B9-4B1B-BA15-4BC39995A2ED}" srcOrd="1" destOrd="0" parTransId="{6902765E-B495-497C-B80D-B0D9E66B3707}" sibTransId="{6DCF16CD-E30C-4891-86DE-99DB86DDC4DA}"/>
    <dgm:cxn modelId="{32A86CE8-1530-41DD-9A5A-9BB9139D3599}" type="presParOf" srcId="{4C370AF3-F8D9-486C-9A6A-4EA6861241EB}" destId="{5D0EED98-3F91-4B1C-9413-EC03E4C8459A}" srcOrd="0" destOrd="0" presId="urn:microsoft.com/office/officeart/2005/8/layout/vList2"/>
    <dgm:cxn modelId="{A25331F4-4869-4BC7-A18D-320F395665F5}" type="presParOf" srcId="{4C370AF3-F8D9-486C-9A6A-4EA6861241EB}" destId="{716AF811-3472-46C2-BD87-206C63191D30}" srcOrd="1" destOrd="0" presId="urn:microsoft.com/office/officeart/2005/8/layout/vList2"/>
    <dgm:cxn modelId="{55D14405-4965-4F6A-8CBE-D73A02A97330}" type="presParOf" srcId="{4C370AF3-F8D9-486C-9A6A-4EA6861241EB}" destId="{590EB37B-2E6F-4D9A-AE2C-21E16E0797D3}" srcOrd="2" destOrd="0" presId="urn:microsoft.com/office/officeart/2005/8/layout/vList2"/>
    <dgm:cxn modelId="{4FBEE20D-8433-479D-9039-0354EC593E83}" type="presParOf" srcId="{4C370AF3-F8D9-486C-9A6A-4EA6861241EB}" destId="{4B4E82BC-F797-4489-978C-2AEFDEE0F8E0}" srcOrd="3" destOrd="0" presId="urn:microsoft.com/office/officeart/2005/8/layout/vList2"/>
    <dgm:cxn modelId="{559D53FF-C087-491E-BC06-282E27BD7DB4}" type="presParOf" srcId="{4C370AF3-F8D9-486C-9A6A-4EA6861241EB}" destId="{BFFF0A4F-22BC-4F8D-9B1B-1DDC5D5624E6}" srcOrd="4" destOrd="0" presId="urn:microsoft.com/office/officeart/2005/8/layout/vList2"/>
    <dgm:cxn modelId="{B0A9440D-7FB0-4FC7-8F01-861F1D8A51DF}" type="presParOf" srcId="{4C370AF3-F8D9-486C-9A6A-4EA6861241EB}" destId="{05343141-4EEB-4488-8903-D6F28C8D10BC}" srcOrd="5" destOrd="0" presId="urn:microsoft.com/office/officeart/2005/8/layout/vList2"/>
    <dgm:cxn modelId="{ECFFDD89-E21A-40D1-922C-176F354151F3}" type="presParOf" srcId="{4C370AF3-F8D9-486C-9A6A-4EA6861241EB}" destId="{6A9A0009-46E4-459B-9E8C-2BF5C57112B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7E000-4A5E-4A10-AF05-41B5E9D6DCC3}">
      <dsp:nvSpPr>
        <dsp:cNvPr id="0" name=""/>
        <dsp:cNvSpPr/>
      </dsp:nvSpPr>
      <dsp:spPr>
        <a:xfrm rot="10800000">
          <a:off x="0" y="48930"/>
          <a:ext cx="4656426" cy="1359358"/>
        </a:xfrm>
        <a:prstGeom prst="trapezoid">
          <a:avLst>
            <a:gd name="adj" fmla="val 45388"/>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rot="-10800000">
        <a:off x="814874" y="48930"/>
        <a:ext cx="3026676" cy="1359358"/>
      </dsp:txXfrm>
    </dsp:sp>
    <dsp:sp modelId="{3DED89EB-0A5D-45A3-9F8C-1C8ED33E779F}">
      <dsp:nvSpPr>
        <dsp:cNvPr id="0" name=""/>
        <dsp:cNvSpPr/>
      </dsp:nvSpPr>
      <dsp:spPr>
        <a:xfrm rot="10800000">
          <a:off x="616987" y="1359358"/>
          <a:ext cx="3422450" cy="2188313"/>
        </a:xfrm>
        <a:prstGeom prst="trapezoid">
          <a:avLst>
            <a:gd name="adj" fmla="val 4538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rot="-10800000">
        <a:off x="1215916" y="1359358"/>
        <a:ext cx="2224592" cy="2188313"/>
      </dsp:txXfrm>
    </dsp:sp>
    <dsp:sp modelId="{578FE66D-1EE1-4140-AABD-24AF461B57EA}">
      <dsp:nvSpPr>
        <dsp:cNvPr id="0" name=""/>
        <dsp:cNvSpPr/>
      </dsp:nvSpPr>
      <dsp:spPr>
        <a:xfrm rot="10800000">
          <a:off x="1610223" y="3547671"/>
          <a:ext cx="1435979" cy="939092"/>
        </a:xfrm>
        <a:prstGeom prst="trapezoid">
          <a:avLst>
            <a:gd name="adj" fmla="val 45388"/>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a:p>
      </dsp:txBody>
      <dsp:txXfrm rot="-10800000">
        <a:off x="1861519" y="3547671"/>
        <a:ext cx="933386" cy="939092"/>
      </dsp:txXfrm>
    </dsp:sp>
    <dsp:sp modelId="{E8A7619C-5543-4542-A5B6-58088787709E}">
      <dsp:nvSpPr>
        <dsp:cNvPr id="0" name=""/>
        <dsp:cNvSpPr/>
      </dsp:nvSpPr>
      <dsp:spPr>
        <a:xfrm rot="10800000">
          <a:off x="2036460" y="4486763"/>
          <a:ext cx="583505" cy="642795"/>
        </a:xfrm>
        <a:prstGeom prst="trapezoid">
          <a:avLst>
            <a:gd name="adj" fmla="val 50000"/>
          </a:avLst>
        </a:prstGeom>
        <a:solidFill>
          <a:schemeClr val="accent6">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rot="-10800000">
        <a:off x="2036460" y="4486763"/>
        <a:ext cx="583505" cy="642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246A5-F835-4A6F-A1DD-2D95DF587DDC}">
      <dsp:nvSpPr>
        <dsp:cNvPr id="0" name=""/>
        <dsp:cNvSpPr/>
      </dsp:nvSpPr>
      <dsp:spPr>
        <a:xfrm>
          <a:off x="0" y="508"/>
          <a:ext cx="536311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BF178F-BC4E-4164-B810-220E97B4BF29}">
      <dsp:nvSpPr>
        <dsp:cNvPr id="0" name=""/>
        <dsp:cNvSpPr/>
      </dsp:nvSpPr>
      <dsp:spPr>
        <a:xfrm>
          <a:off x="0" y="508"/>
          <a:ext cx="5363110" cy="416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Legal History</a:t>
          </a:r>
        </a:p>
      </dsp:txBody>
      <dsp:txXfrm>
        <a:off x="0" y="508"/>
        <a:ext cx="5363110" cy="416544"/>
      </dsp:txXfrm>
    </dsp:sp>
    <dsp:sp modelId="{1AF45F44-14B4-4426-A69E-A1E0FE12C544}">
      <dsp:nvSpPr>
        <dsp:cNvPr id="0" name=""/>
        <dsp:cNvSpPr/>
      </dsp:nvSpPr>
      <dsp:spPr>
        <a:xfrm>
          <a:off x="0" y="417053"/>
          <a:ext cx="5363110" cy="0"/>
        </a:xfrm>
        <a:prstGeom prst="line">
          <a:avLst/>
        </a:prstGeom>
        <a:solidFill>
          <a:schemeClr val="accent2">
            <a:hueOff val="-1147361"/>
            <a:satOff val="4769"/>
            <a:lumOff val="-1547"/>
            <a:alphaOff val="0"/>
          </a:schemeClr>
        </a:solidFill>
        <a:ln w="12700" cap="flat" cmpd="sng" algn="ctr">
          <a:solidFill>
            <a:schemeClr val="accent2">
              <a:hueOff val="-1147361"/>
              <a:satOff val="4769"/>
              <a:lumOff val="-15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8B3B62-25FE-4338-A886-0E32DCF48663}">
      <dsp:nvSpPr>
        <dsp:cNvPr id="0" name=""/>
        <dsp:cNvSpPr/>
      </dsp:nvSpPr>
      <dsp:spPr>
        <a:xfrm>
          <a:off x="0" y="417053"/>
          <a:ext cx="5363110" cy="416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Family</a:t>
          </a:r>
        </a:p>
      </dsp:txBody>
      <dsp:txXfrm>
        <a:off x="0" y="417053"/>
        <a:ext cx="5363110" cy="416544"/>
      </dsp:txXfrm>
    </dsp:sp>
    <dsp:sp modelId="{1B0719B3-CF01-4349-B15B-270932250EC9}">
      <dsp:nvSpPr>
        <dsp:cNvPr id="0" name=""/>
        <dsp:cNvSpPr/>
      </dsp:nvSpPr>
      <dsp:spPr>
        <a:xfrm>
          <a:off x="0" y="833598"/>
          <a:ext cx="5363110" cy="0"/>
        </a:xfrm>
        <a:prstGeom prst="line">
          <a:avLst/>
        </a:prstGeom>
        <a:solidFill>
          <a:schemeClr val="accent2">
            <a:hueOff val="-2294721"/>
            <a:satOff val="9538"/>
            <a:lumOff val="-3094"/>
            <a:alphaOff val="0"/>
          </a:schemeClr>
        </a:solidFill>
        <a:ln w="12700" cap="flat" cmpd="sng" algn="ctr">
          <a:solidFill>
            <a:schemeClr val="accent2">
              <a:hueOff val="-2294721"/>
              <a:satOff val="9538"/>
              <a:lumOff val="-30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816DED-A892-4F1A-9C5A-03136DC25DC3}">
      <dsp:nvSpPr>
        <dsp:cNvPr id="0" name=""/>
        <dsp:cNvSpPr/>
      </dsp:nvSpPr>
      <dsp:spPr>
        <a:xfrm>
          <a:off x="0" y="833598"/>
          <a:ext cx="5363110" cy="416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School</a:t>
          </a:r>
        </a:p>
      </dsp:txBody>
      <dsp:txXfrm>
        <a:off x="0" y="833598"/>
        <a:ext cx="5363110" cy="416544"/>
      </dsp:txXfrm>
    </dsp:sp>
    <dsp:sp modelId="{768B431A-060B-4A0F-BC07-4EDC89CA3FF7}">
      <dsp:nvSpPr>
        <dsp:cNvPr id="0" name=""/>
        <dsp:cNvSpPr/>
      </dsp:nvSpPr>
      <dsp:spPr>
        <a:xfrm>
          <a:off x="0" y="1250143"/>
          <a:ext cx="5363110" cy="0"/>
        </a:xfrm>
        <a:prstGeom prst="line">
          <a:avLst/>
        </a:prstGeom>
        <a:solidFill>
          <a:schemeClr val="accent2">
            <a:hueOff val="-3442082"/>
            <a:satOff val="14306"/>
            <a:lumOff val="-4640"/>
            <a:alphaOff val="0"/>
          </a:schemeClr>
        </a:solidFill>
        <a:ln w="12700" cap="flat" cmpd="sng" algn="ctr">
          <a:solidFill>
            <a:schemeClr val="accent2">
              <a:hueOff val="-3442082"/>
              <a:satOff val="14306"/>
              <a:lumOff val="-46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D4CA8C-B8D8-4BE4-8485-DA4E00BD463D}">
      <dsp:nvSpPr>
        <dsp:cNvPr id="0" name=""/>
        <dsp:cNvSpPr/>
      </dsp:nvSpPr>
      <dsp:spPr>
        <a:xfrm>
          <a:off x="0" y="1250143"/>
          <a:ext cx="5363110" cy="416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Community Peer</a:t>
          </a:r>
        </a:p>
      </dsp:txBody>
      <dsp:txXfrm>
        <a:off x="0" y="1250143"/>
        <a:ext cx="5363110" cy="416544"/>
      </dsp:txXfrm>
    </dsp:sp>
    <dsp:sp modelId="{A7A7A35F-D2E6-4E11-B6D3-5D9FB2613F9A}">
      <dsp:nvSpPr>
        <dsp:cNvPr id="0" name=""/>
        <dsp:cNvSpPr/>
      </dsp:nvSpPr>
      <dsp:spPr>
        <a:xfrm>
          <a:off x="0" y="1666688"/>
          <a:ext cx="5363110" cy="0"/>
        </a:xfrm>
        <a:prstGeom prst="line">
          <a:avLst/>
        </a:prstGeom>
        <a:solidFill>
          <a:schemeClr val="accent2">
            <a:hueOff val="-4589443"/>
            <a:satOff val="19075"/>
            <a:lumOff val="-6187"/>
            <a:alphaOff val="0"/>
          </a:schemeClr>
        </a:solidFill>
        <a:ln w="12700" cap="flat" cmpd="sng" algn="ctr">
          <a:solidFill>
            <a:schemeClr val="accent2">
              <a:hueOff val="-4589443"/>
              <a:satOff val="19075"/>
              <a:lumOff val="-61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D7E7D9-061F-45C2-B21E-9C2DEDD89131}">
      <dsp:nvSpPr>
        <dsp:cNvPr id="0" name=""/>
        <dsp:cNvSpPr/>
      </dsp:nvSpPr>
      <dsp:spPr>
        <a:xfrm>
          <a:off x="0" y="1666688"/>
          <a:ext cx="5363110" cy="416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Alcohol and Drugs</a:t>
          </a:r>
        </a:p>
      </dsp:txBody>
      <dsp:txXfrm>
        <a:off x="0" y="1666688"/>
        <a:ext cx="5363110" cy="416544"/>
      </dsp:txXfrm>
    </dsp:sp>
    <dsp:sp modelId="{921F544C-532D-4D52-83EE-A590D28A7CAA}">
      <dsp:nvSpPr>
        <dsp:cNvPr id="0" name=""/>
        <dsp:cNvSpPr/>
      </dsp:nvSpPr>
      <dsp:spPr>
        <a:xfrm>
          <a:off x="0" y="2083233"/>
          <a:ext cx="5363110" cy="0"/>
        </a:xfrm>
        <a:prstGeom prst="line">
          <a:avLst/>
        </a:prstGeom>
        <a:solidFill>
          <a:schemeClr val="accent2">
            <a:hueOff val="-5736804"/>
            <a:satOff val="23844"/>
            <a:lumOff val="-7734"/>
            <a:alphaOff val="0"/>
          </a:schemeClr>
        </a:solidFill>
        <a:ln w="12700" cap="flat" cmpd="sng" algn="ctr">
          <a:solidFill>
            <a:schemeClr val="accent2">
              <a:hueOff val="-5736804"/>
              <a:satOff val="23844"/>
              <a:lumOff val="-77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68DF6E-3C6F-44FF-91DD-9E9C2A0F52DA}">
      <dsp:nvSpPr>
        <dsp:cNvPr id="0" name=""/>
        <dsp:cNvSpPr/>
      </dsp:nvSpPr>
      <dsp:spPr>
        <a:xfrm>
          <a:off x="0" y="2083233"/>
          <a:ext cx="5363110" cy="416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Employment/Free Time</a:t>
          </a:r>
        </a:p>
      </dsp:txBody>
      <dsp:txXfrm>
        <a:off x="0" y="2083233"/>
        <a:ext cx="5363110" cy="416544"/>
      </dsp:txXfrm>
    </dsp:sp>
    <dsp:sp modelId="{48508F4B-F392-442C-83AF-D479979C3B99}">
      <dsp:nvSpPr>
        <dsp:cNvPr id="0" name=""/>
        <dsp:cNvSpPr/>
      </dsp:nvSpPr>
      <dsp:spPr>
        <a:xfrm>
          <a:off x="0" y="2499778"/>
          <a:ext cx="5363110" cy="0"/>
        </a:xfrm>
        <a:prstGeom prst="line">
          <a:avLst/>
        </a:prstGeom>
        <a:solidFill>
          <a:schemeClr val="accent2">
            <a:hueOff val="-6884165"/>
            <a:satOff val="28613"/>
            <a:lumOff val="-9281"/>
            <a:alphaOff val="0"/>
          </a:schemeClr>
        </a:solidFill>
        <a:ln w="12700" cap="flat" cmpd="sng" algn="ctr">
          <a:solidFill>
            <a:schemeClr val="accent2">
              <a:hueOff val="-6884165"/>
              <a:satOff val="28613"/>
              <a:lumOff val="-92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CF774F-A50C-4F5E-897A-920FD0FEC3CE}">
      <dsp:nvSpPr>
        <dsp:cNvPr id="0" name=""/>
        <dsp:cNvSpPr/>
      </dsp:nvSpPr>
      <dsp:spPr>
        <a:xfrm>
          <a:off x="0" y="2499778"/>
          <a:ext cx="5363110" cy="416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Skills</a:t>
          </a:r>
        </a:p>
      </dsp:txBody>
      <dsp:txXfrm>
        <a:off x="0" y="2499778"/>
        <a:ext cx="5363110" cy="416544"/>
      </dsp:txXfrm>
    </dsp:sp>
    <dsp:sp modelId="{8182898A-A271-402D-9EB6-92119BBA204A}">
      <dsp:nvSpPr>
        <dsp:cNvPr id="0" name=""/>
        <dsp:cNvSpPr/>
      </dsp:nvSpPr>
      <dsp:spPr>
        <a:xfrm>
          <a:off x="0" y="2916323"/>
          <a:ext cx="5363110" cy="0"/>
        </a:xfrm>
        <a:prstGeom prst="line">
          <a:avLst/>
        </a:prstGeom>
        <a:solidFill>
          <a:schemeClr val="accent2">
            <a:hueOff val="-8031525"/>
            <a:satOff val="33381"/>
            <a:lumOff val="-10827"/>
            <a:alphaOff val="0"/>
          </a:schemeClr>
        </a:solidFill>
        <a:ln w="12700" cap="flat" cmpd="sng" algn="ctr">
          <a:solidFill>
            <a:schemeClr val="accent2">
              <a:hueOff val="-8031525"/>
              <a:satOff val="33381"/>
              <a:lumOff val="-108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E6C19E-6BAB-4435-8507-E2D35A8CD67D}">
      <dsp:nvSpPr>
        <dsp:cNvPr id="0" name=""/>
        <dsp:cNvSpPr/>
      </dsp:nvSpPr>
      <dsp:spPr>
        <a:xfrm>
          <a:off x="0" y="2916323"/>
          <a:ext cx="5363110" cy="416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Attitudes</a:t>
          </a:r>
        </a:p>
      </dsp:txBody>
      <dsp:txXfrm>
        <a:off x="0" y="2916323"/>
        <a:ext cx="5363110" cy="416544"/>
      </dsp:txXfrm>
    </dsp:sp>
    <dsp:sp modelId="{8399620F-C389-414D-8190-611AFC78D5A4}">
      <dsp:nvSpPr>
        <dsp:cNvPr id="0" name=""/>
        <dsp:cNvSpPr/>
      </dsp:nvSpPr>
      <dsp:spPr>
        <a:xfrm>
          <a:off x="0" y="3332868"/>
          <a:ext cx="5363110" cy="0"/>
        </a:xfrm>
        <a:prstGeom prst="line">
          <a:avLst/>
        </a:prstGeom>
        <a:solidFill>
          <a:schemeClr val="accent2">
            <a:hueOff val="-9178886"/>
            <a:satOff val="38150"/>
            <a:lumOff val="-12374"/>
            <a:alphaOff val="0"/>
          </a:schemeClr>
        </a:solidFill>
        <a:ln w="12700" cap="flat" cmpd="sng" algn="ctr">
          <a:solidFill>
            <a:schemeClr val="accent2">
              <a:hueOff val="-9178886"/>
              <a:satOff val="38150"/>
              <a:lumOff val="-123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D829CC-DF8F-4E7F-BD4D-63792E8859D3}">
      <dsp:nvSpPr>
        <dsp:cNvPr id="0" name=""/>
        <dsp:cNvSpPr/>
      </dsp:nvSpPr>
      <dsp:spPr>
        <a:xfrm>
          <a:off x="0" y="3332868"/>
          <a:ext cx="5363110" cy="416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Aggression/Violence</a:t>
          </a:r>
        </a:p>
      </dsp:txBody>
      <dsp:txXfrm>
        <a:off x="0" y="3332868"/>
        <a:ext cx="5363110" cy="416544"/>
      </dsp:txXfrm>
    </dsp:sp>
    <dsp:sp modelId="{CF7F6F1F-0592-4EFD-AB75-8E99CAE411AE}">
      <dsp:nvSpPr>
        <dsp:cNvPr id="0" name=""/>
        <dsp:cNvSpPr/>
      </dsp:nvSpPr>
      <dsp:spPr>
        <a:xfrm>
          <a:off x="0" y="3749413"/>
          <a:ext cx="5363110" cy="0"/>
        </a:xfrm>
        <a:prstGeom prst="line">
          <a:avLst/>
        </a:prstGeom>
        <a:solidFill>
          <a:schemeClr val="accent2">
            <a:hueOff val="-10326247"/>
            <a:satOff val="42919"/>
            <a:lumOff val="-13921"/>
            <a:alphaOff val="0"/>
          </a:schemeClr>
        </a:solidFill>
        <a:ln w="12700" cap="flat" cmpd="sng" algn="ctr">
          <a:solidFill>
            <a:schemeClr val="accent2">
              <a:hueOff val="-10326247"/>
              <a:satOff val="42919"/>
              <a:lumOff val="-139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4C9A91-5AD5-4A8F-969B-02AF46BF49F4}">
      <dsp:nvSpPr>
        <dsp:cNvPr id="0" name=""/>
        <dsp:cNvSpPr/>
      </dsp:nvSpPr>
      <dsp:spPr>
        <a:xfrm>
          <a:off x="0" y="3749413"/>
          <a:ext cx="5363110" cy="416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endParaRPr lang="en-US" sz="1900" kern="1200" dirty="0"/>
        </a:p>
      </dsp:txBody>
      <dsp:txXfrm>
        <a:off x="0" y="3749413"/>
        <a:ext cx="5363110" cy="4165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D4568-8A29-4D39-A8DC-202F6C03D9F1}">
      <dsp:nvSpPr>
        <dsp:cNvPr id="0" name=""/>
        <dsp:cNvSpPr/>
      </dsp:nvSpPr>
      <dsp:spPr>
        <a:xfrm>
          <a:off x="613406" y="21122"/>
          <a:ext cx="4834785" cy="2306781"/>
        </a:xfrm>
        <a:prstGeom prst="rect">
          <a:avLst/>
        </a:prstGeom>
        <a:solidFill>
          <a:srgbClr val="AF394E">
            <a:alpha val="50196"/>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3363"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u="none" kern="1200"/>
            <a:t>Risk</a:t>
          </a:r>
        </a:p>
        <a:p>
          <a:pPr marL="0" lvl="0" indent="0" algn="l" defTabSz="1422400">
            <a:lnSpc>
              <a:spcPct val="90000"/>
            </a:lnSpc>
            <a:spcBef>
              <a:spcPct val="0"/>
            </a:spcBef>
            <a:spcAft>
              <a:spcPct val="35000"/>
            </a:spcAft>
            <a:buNone/>
          </a:pPr>
          <a:r>
            <a:rPr lang="en-US" sz="2800" kern="1200"/>
            <a:t>Match the intensity of the intervention with one’s level of risk for re-offending</a:t>
          </a:r>
          <a:endParaRPr lang="en-US" sz="2800" kern="1200">
            <a:solidFill>
              <a:schemeClr val="tx1"/>
            </a:solidFill>
          </a:endParaRPr>
        </a:p>
      </dsp:txBody>
      <dsp:txXfrm>
        <a:off x="613406" y="21122"/>
        <a:ext cx="4834785" cy="2306781"/>
      </dsp:txXfrm>
    </dsp:sp>
    <dsp:sp modelId="{F5E87A3E-0CAE-4871-9352-5351412F7C1B}">
      <dsp:nvSpPr>
        <dsp:cNvPr id="0" name=""/>
        <dsp:cNvSpPr/>
      </dsp:nvSpPr>
      <dsp:spPr>
        <a:xfrm>
          <a:off x="141410" y="299183"/>
          <a:ext cx="1057609" cy="1586413"/>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ABD7A9-487A-4583-A3C3-19F24A4E8B8B}">
      <dsp:nvSpPr>
        <dsp:cNvPr id="0" name=""/>
        <dsp:cNvSpPr/>
      </dsp:nvSpPr>
      <dsp:spPr>
        <a:xfrm>
          <a:off x="5707316" y="19218"/>
          <a:ext cx="5140778" cy="2310589"/>
        </a:xfrm>
        <a:prstGeom prst="rect">
          <a:avLst/>
        </a:prstGeom>
        <a:solidFill>
          <a:srgbClr val="EE3326">
            <a:alpha val="50196"/>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3363"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u="none" kern="1200"/>
            <a:t>Need</a:t>
          </a:r>
        </a:p>
        <a:p>
          <a:pPr marL="0" lvl="0" indent="0" algn="l" defTabSz="1422400" rtl="0">
            <a:lnSpc>
              <a:spcPct val="90000"/>
            </a:lnSpc>
            <a:spcBef>
              <a:spcPct val="0"/>
            </a:spcBef>
            <a:spcAft>
              <a:spcPct val="35000"/>
            </a:spcAft>
            <a:buNone/>
          </a:pPr>
          <a:r>
            <a:rPr lang="en-US" sz="2800" kern="1200"/>
            <a:t>Target dynamic or changeable risk factors (aka </a:t>
          </a:r>
          <a:r>
            <a:rPr lang="en-US" sz="2800" i="1" kern="1200"/>
            <a:t>criminogenic needs</a:t>
          </a:r>
          <a:r>
            <a:rPr lang="en-US" sz="2800" kern="1200"/>
            <a:t>)</a:t>
          </a:r>
          <a:r>
            <a:rPr lang="en-US" sz="2800" kern="1200">
              <a:solidFill>
                <a:schemeClr val="tx1"/>
              </a:solidFill>
              <a:latin typeface="Roboto"/>
            </a:rPr>
            <a:t> </a:t>
          </a:r>
          <a:endParaRPr lang="en-US" sz="2800" b="1" kern="1200">
            <a:solidFill>
              <a:schemeClr val="tx1"/>
            </a:solidFill>
            <a:latin typeface="Roboto"/>
          </a:endParaRPr>
        </a:p>
      </dsp:txBody>
      <dsp:txXfrm>
        <a:off x="5707316" y="19218"/>
        <a:ext cx="5140778" cy="2310589"/>
      </dsp:txXfrm>
    </dsp:sp>
    <dsp:sp modelId="{06A175B9-0819-4116-B7E3-57F475131151}">
      <dsp:nvSpPr>
        <dsp:cNvPr id="0" name=""/>
        <dsp:cNvSpPr/>
      </dsp:nvSpPr>
      <dsp:spPr>
        <a:xfrm>
          <a:off x="5514563" y="333243"/>
          <a:ext cx="1057609" cy="1586413"/>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F6FCA2-7EC9-4206-BEAD-C0406BCD8F59}">
      <dsp:nvSpPr>
        <dsp:cNvPr id="0" name=""/>
        <dsp:cNvSpPr/>
      </dsp:nvSpPr>
      <dsp:spPr>
        <a:xfrm>
          <a:off x="2765271" y="2502718"/>
          <a:ext cx="5729510" cy="2188284"/>
        </a:xfrm>
        <a:prstGeom prst="rect">
          <a:avLst/>
        </a:prstGeom>
        <a:solidFill>
          <a:srgbClr val="FAB01A">
            <a:alpha val="50196"/>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3363"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b="1" u="none" kern="1200"/>
            <a:t>Responsivity</a:t>
          </a:r>
          <a:r>
            <a:rPr lang="en-US" sz="2800" u="none" kern="1200">
              <a:latin typeface="Roboto"/>
            </a:rPr>
            <a:t> </a:t>
          </a:r>
          <a:endParaRPr lang="en-US" sz="2800" u="none" kern="1200"/>
        </a:p>
        <a:p>
          <a:pPr marL="0" lvl="0" indent="0" algn="l" defTabSz="1422400">
            <a:lnSpc>
              <a:spcPct val="90000"/>
            </a:lnSpc>
            <a:spcBef>
              <a:spcPct val="0"/>
            </a:spcBef>
            <a:spcAft>
              <a:spcPct val="35000"/>
            </a:spcAft>
            <a:buNone/>
          </a:pPr>
          <a:r>
            <a:rPr lang="en-US" sz="2800" kern="1200"/>
            <a:t>Match the mode &amp; strategies of services with the individual</a:t>
          </a:r>
          <a:endParaRPr lang="en-US" sz="2800" b="1" kern="1200">
            <a:solidFill>
              <a:schemeClr val="tx1"/>
            </a:solidFill>
          </a:endParaRPr>
        </a:p>
      </dsp:txBody>
      <dsp:txXfrm>
        <a:off x="2765271" y="2502718"/>
        <a:ext cx="5729510" cy="2188284"/>
      </dsp:txXfrm>
    </dsp:sp>
    <dsp:sp modelId="{04D14915-AAB8-4B5D-AD9B-EDD6F1732D83}">
      <dsp:nvSpPr>
        <dsp:cNvPr id="0" name=""/>
        <dsp:cNvSpPr/>
      </dsp:nvSpPr>
      <dsp:spPr>
        <a:xfrm>
          <a:off x="2325790" y="2767489"/>
          <a:ext cx="1057609" cy="1586413"/>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246A5-F835-4A6F-A1DD-2D95DF587DDC}">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BF178F-BC4E-4164-B810-220E97B4BF29}">
      <dsp:nvSpPr>
        <dsp:cNvPr id="0" name=""/>
        <dsp:cNvSpPr/>
      </dsp:nvSpPr>
      <dsp:spPr>
        <a:xfrm>
          <a:off x="0" y="675"/>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Legal History</a:t>
          </a:r>
        </a:p>
      </dsp:txBody>
      <dsp:txXfrm>
        <a:off x="0" y="675"/>
        <a:ext cx="6900512" cy="553478"/>
      </dsp:txXfrm>
    </dsp:sp>
    <dsp:sp modelId="{1AF45F44-14B4-4426-A69E-A1E0FE12C544}">
      <dsp:nvSpPr>
        <dsp:cNvPr id="0" name=""/>
        <dsp:cNvSpPr/>
      </dsp:nvSpPr>
      <dsp:spPr>
        <a:xfrm>
          <a:off x="0" y="554154"/>
          <a:ext cx="6900512" cy="0"/>
        </a:xfrm>
        <a:prstGeom prst="line">
          <a:avLst/>
        </a:prstGeom>
        <a:solidFill>
          <a:schemeClr val="accent2">
            <a:hueOff val="-1147361"/>
            <a:satOff val="4769"/>
            <a:lumOff val="-1547"/>
            <a:alphaOff val="0"/>
          </a:schemeClr>
        </a:solidFill>
        <a:ln w="12700" cap="flat" cmpd="sng" algn="ctr">
          <a:solidFill>
            <a:schemeClr val="accent2">
              <a:hueOff val="-1147361"/>
              <a:satOff val="4769"/>
              <a:lumOff val="-15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8B3B62-25FE-4338-A886-0E32DCF48663}">
      <dsp:nvSpPr>
        <dsp:cNvPr id="0" name=""/>
        <dsp:cNvSpPr/>
      </dsp:nvSpPr>
      <dsp:spPr>
        <a:xfrm>
          <a:off x="0" y="554154"/>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Family</a:t>
          </a:r>
        </a:p>
      </dsp:txBody>
      <dsp:txXfrm>
        <a:off x="0" y="554154"/>
        <a:ext cx="6900512" cy="553478"/>
      </dsp:txXfrm>
    </dsp:sp>
    <dsp:sp modelId="{1B0719B3-CF01-4349-B15B-270932250EC9}">
      <dsp:nvSpPr>
        <dsp:cNvPr id="0" name=""/>
        <dsp:cNvSpPr/>
      </dsp:nvSpPr>
      <dsp:spPr>
        <a:xfrm>
          <a:off x="0" y="1107633"/>
          <a:ext cx="6900512" cy="0"/>
        </a:xfrm>
        <a:prstGeom prst="line">
          <a:avLst/>
        </a:prstGeom>
        <a:solidFill>
          <a:schemeClr val="accent2">
            <a:hueOff val="-2294721"/>
            <a:satOff val="9538"/>
            <a:lumOff val="-3094"/>
            <a:alphaOff val="0"/>
          </a:schemeClr>
        </a:solidFill>
        <a:ln w="12700" cap="flat" cmpd="sng" algn="ctr">
          <a:solidFill>
            <a:schemeClr val="accent2">
              <a:hueOff val="-2294721"/>
              <a:satOff val="9538"/>
              <a:lumOff val="-30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816DED-A892-4F1A-9C5A-03136DC25DC3}">
      <dsp:nvSpPr>
        <dsp:cNvPr id="0" name=""/>
        <dsp:cNvSpPr/>
      </dsp:nvSpPr>
      <dsp:spPr>
        <a:xfrm>
          <a:off x="0" y="1107633"/>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School</a:t>
          </a:r>
        </a:p>
      </dsp:txBody>
      <dsp:txXfrm>
        <a:off x="0" y="1107633"/>
        <a:ext cx="6900512" cy="553478"/>
      </dsp:txXfrm>
    </dsp:sp>
    <dsp:sp modelId="{768B431A-060B-4A0F-BC07-4EDC89CA3FF7}">
      <dsp:nvSpPr>
        <dsp:cNvPr id="0" name=""/>
        <dsp:cNvSpPr/>
      </dsp:nvSpPr>
      <dsp:spPr>
        <a:xfrm>
          <a:off x="0" y="1661112"/>
          <a:ext cx="6900512" cy="0"/>
        </a:xfrm>
        <a:prstGeom prst="line">
          <a:avLst/>
        </a:prstGeom>
        <a:solidFill>
          <a:schemeClr val="accent2">
            <a:hueOff val="-3442082"/>
            <a:satOff val="14306"/>
            <a:lumOff val="-4640"/>
            <a:alphaOff val="0"/>
          </a:schemeClr>
        </a:solidFill>
        <a:ln w="12700" cap="flat" cmpd="sng" algn="ctr">
          <a:solidFill>
            <a:schemeClr val="accent2">
              <a:hueOff val="-3442082"/>
              <a:satOff val="14306"/>
              <a:lumOff val="-46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D4CA8C-B8D8-4BE4-8485-DA4E00BD463D}">
      <dsp:nvSpPr>
        <dsp:cNvPr id="0" name=""/>
        <dsp:cNvSpPr/>
      </dsp:nvSpPr>
      <dsp:spPr>
        <a:xfrm>
          <a:off x="0" y="1661112"/>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Community Peer</a:t>
          </a:r>
        </a:p>
      </dsp:txBody>
      <dsp:txXfrm>
        <a:off x="0" y="1661112"/>
        <a:ext cx="6900512" cy="553478"/>
      </dsp:txXfrm>
    </dsp:sp>
    <dsp:sp modelId="{A7A7A35F-D2E6-4E11-B6D3-5D9FB2613F9A}">
      <dsp:nvSpPr>
        <dsp:cNvPr id="0" name=""/>
        <dsp:cNvSpPr/>
      </dsp:nvSpPr>
      <dsp:spPr>
        <a:xfrm>
          <a:off x="0" y="2214591"/>
          <a:ext cx="6900512" cy="0"/>
        </a:xfrm>
        <a:prstGeom prst="line">
          <a:avLst/>
        </a:prstGeom>
        <a:solidFill>
          <a:schemeClr val="accent2">
            <a:hueOff val="-4589443"/>
            <a:satOff val="19075"/>
            <a:lumOff val="-6187"/>
            <a:alphaOff val="0"/>
          </a:schemeClr>
        </a:solidFill>
        <a:ln w="12700" cap="flat" cmpd="sng" algn="ctr">
          <a:solidFill>
            <a:schemeClr val="accent2">
              <a:hueOff val="-4589443"/>
              <a:satOff val="19075"/>
              <a:lumOff val="-61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D7E7D9-061F-45C2-B21E-9C2DEDD89131}">
      <dsp:nvSpPr>
        <dsp:cNvPr id="0" name=""/>
        <dsp:cNvSpPr/>
      </dsp:nvSpPr>
      <dsp:spPr>
        <a:xfrm>
          <a:off x="0" y="2214591"/>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Alcohol and Drugs</a:t>
          </a:r>
        </a:p>
      </dsp:txBody>
      <dsp:txXfrm>
        <a:off x="0" y="2214591"/>
        <a:ext cx="6900512" cy="553478"/>
      </dsp:txXfrm>
    </dsp:sp>
    <dsp:sp modelId="{921F544C-532D-4D52-83EE-A590D28A7CAA}">
      <dsp:nvSpPr>
        <dsp:cNvPr id="0" name=""/>
        <dsp:cNvSpPr/>
      </dsp:nvSpPr>
      <dsp:spPr>
        <a:xfrm>
          <a:off x="0" y="2768070"/>
          <a:ext cx="6900512" cy="0"/>
        </a:xfrm>
        <a:prstGeom prst="line">
          <a:avLst/>
        </a:prstGeom>
        <a:solidFill>
          <a:schemeClr val="accent2">
            <a:hueOff val="-5736804"/>
            <a:satOff val="23844"/>
            <a:lumOff val="-7734"/>
            <a:alphaOff val="0"/>
          </a:schemeClr>
        </a:solidFill>
        <a:ln w="12700" cap="flat" cmpd="sng" algn="ctr">
          <a:solidFill>
            <a:schemeClr val="accent2">
              <a:hueOff val="-5736804"/>
              <a:satOff val="23844"/>
              <a:lumOff val="-77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68DF6E-3C6F-44FF-91DD-9E9C2A0F52DA}">
      <dsp:nvSpPr>
        <dsp:cNvPr id="0" name=""/>
        <dsp:cNvSpPr/>
      </dsp:nvSpPr>
      <dsp:spPr>
        <a:xfrm>
          <a:off x="0" y="2768070"/>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Employment/Free Time</a:t>
          </a:r>
        </a:p>
      </dsp:txBody>
      <dsp:txXfrm>
        <a:off x="0" y="2768070"/>
        <a:ext cx="6900512" cy="553478"/>
      </dsp:txXfrm>
    </dsp:sp>
    <dsp:sp modelId="{48508F4B-F392-442C-83AF-D479979C3B99}">
      <dsp:nvSpPr>
        <dsp:cNvPr id="0" name=""/>
        <dsp:cNvSpPr/>
      </dsp:nvSpPr>
      <dsp:spPr>
        <a:xfrm>
          <a:off x="0" y="3321549"/>
          <a:ext cx="6900512" cy="0"/>
        </a:xfrm>
        <a:prstGeom prst="line">
          <a:avLst/>
        </a:prstGeom>
        <a:solidFill>
          <a:schemeClr val="accent2">
            <a:hueOff val="-6884165"/>
            <a:satOff val="28613"/>
            <a:lumOff val="-9281"/>
            <a:alphaOff val="0"/>
          </a:schemeClr>
        </a:solidFill>
        <a:ln w="12700" cap="flat" cmpd="sng" algn="ctr">
          <a:solidFill>
            <a:schemeClr val="accent2">
              <a:hueOff val="-6884165"/>
              <a:satOff val="28613"/>
              <a:lumOff val="-92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CF774F-A50C-4F5E-897A-920FD0FEC3CE}">
      <dsp:nvSpPr>
        <dsp:cNvPr id="0" name=""/>
        <dsp:cNvSpPr/>
      </dsp:nvSpPr>
      <dsp:spPr>
        <a:xfrm>
          <a:off x="0" y="3321549"/>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Skills</a:t>
          </a:r>
        </a:p>
      </dsp:txBody>
      <dsp:txXfrm>
        <a:off x="0" y="3321549"/>
        <a:ext cx="6900512" cy="553478"/>
      </dsp:txXfrm>
    </dsp:sp>
    <dsp:sp modelId="{8182898A-A271-402D-9EB6-92119BBA204A}">
      <dsp:nvSpPr>
        <dsp:cNvPr id="0" name=""/>
        <dsp:cNvSpPr/>
      </dsp:nvSpPr>
      <dsp:spPr>
        <a:xfrm>
          <a:off x="0" y="3875028"/>
          <a:ext cx="6900512" cy="0"/>
        </a:xfrm>
        <a:prstGeom prst="line">
          <a:avLst/>
        </a:prstGeom>
        <a:solidFill>
          <a:schemeClr val="accent2">
            <a:hueOff val="-8031525"/>
            <a:satOff val="33381"/>
            <a:lumOff val="-10827"/>
            <a:alphaOff val="0"/>
          </a:schemeClr>
        </a:solidFill>
        <a:ln w="12700" cap="flat" cmpd="sng" algn="ctr">
          <a:solidFill>
            <a:schemeClr val="accent2">
              <a:hueOff val="-8031525"/>
              <a:satOff val="33381"/>
              <a:lumOff val="-108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E6C19E-6BAB-4435-8507-E2D35A8CD67D}">
      <dsp:nvSpPr>
        <dsp:cNvPr id="0" name=""/>
        <dsp:cNvSpPr/>
      </dsp:nvSpPr>
      <dsp:spPr>
        <a:xfrm>
          <a:off x="0" y="3875028"/>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Attitudes</a:t>
          </a:r>
        </a:p>
      </dsp:txBody>
      <dsp:txXfrm>
        <a:off x="0" y="3875028"/>
        <a:ext cx="6900512" cy="553478"/>
      </dsp:txXfrm>
    </dsp:sp>
    <dsp:sp modelId="{8399620F-C389-414D-8190-611AFC78D5A4}">
      <dsp:nvSpPr>
        <dsp:cNvPr id="0" name=""/>
        <dsp:cNvSpPr/>
      </dsp:nvSpPr>
      <dsp:spPr>
        <a:xfrm>
          <a:off x="0" y="4428507"/>
          <a:ext cx="6900512" cy="0"/>
        </a:xfrm>
        <a:prstGeom prst="line">
          <a:avLst/>
        </a:prstGeom>
        <a:solidFill>
          <a:schemeClr val="accent2">
            <a:hueOff val="-9178886"/>
            <a:satOff val="38150"/>
            <a:lumOff val="-12374"/>
            <a:alphaOff val="0"/>
          </a:schemeClr>
        </a:solidFill>
        <a:ln w="12700" cap="flat" cmpd="sng" algn="ctr">
          <a:solidFill>
            <a:schemeClr val="accent2">
              <a:hueOff val="-9178886"/>
              <a:satOff val="38150"/>
              <a:lumOff val="-123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D829CC-DF8F-4E7F-BD4D-63792E8859D3}">
      <dsp:nvSpPr>
        <dsp:cNvPr id="0" name=""/>
        <dsp:cNvSpPr/>
      </dsp:nvSpPr>
      <dsp:spPr>
        <a:xfrm>
          <a:off x="0" y="4428507"/>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Aggression/Violence</a:t>
          </a:r>
        </a:p>
      </dsp:txBody>
      <dsp:txXfrm>
        <a:off x="0" y="4428507"/>
        <a:ext cx="6900512" cy="553478"/>
      </dsp:txXfrm>
    </dsp:sp>
    <dsp:sp modelId="{CF7F6F1F-0592-4EFD-AB75-8E99CAE411AE}">
      <dsp:nvSpPr>
        <dsp:cNvPr id="0" name=""/>
        <dsp:cNvSpPr/>
      </dsp:nvSpPr>
      <dsp:spPr>
        <a:xfrm>
          <a:off x="0" y="4981986"/>
          <a:ext cx="6900512" cy="0"/>
        </a:xfrm>
        <a:prstGeom prst="line">
          <a:avLst/>
        </a:prstGeom>
        <a:solidFill>
          <a:schemeClr val="accent2">
            <a:hueOff val="-10326247"/>
            <a:satOff val="42919"/>
            <a:lumOff val="-13921"/>
            <a:alphaOff val="0"/>
          </a:schemeClr>
        </a:solidFill>
        <a:ln w="12700" cap="flat" cmpd="sng" algn="ctr">
          <a:solidFill>
            <a:schemeClr val="accent2">
              <a:hueOff val="-10326247"/>
              <a:satOff val="42919"/>
              <a:lumOff val="-139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4C9A91-5AD5-4A8F-969B-02AF46BF49F4}">
      <dsp:nvSpPr>
        <dsp:cNvPr id="0" name=""/>
        <dsp:cNvSpPr/>
      </dsp:nvSpPr>
      <dsp:spPr>
        <a:xfrm>
          <a:off x="0" y="4981986"/>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Mental Health</a:t>
          </a:r>
        </a:p>
      </dsp:txBody>
      <dsp:txXfrm>
        <a:off x="0" y="4981986"/>
        <a:ext cx="6900512" cy="5534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A1273-8C89-46E6-9429-BAAF9747C3D3}">
      <dsp:nvSpPr>
        <dsp:cNvPr id="0" name=""/>
        <dsp:cNvSpPr/>
      </dsp:nvSpPr>
      <dsp:spPr>
        <a:xfrm>
          <a:off x="4112709" y="311935"/>
          <a:ext cx="6052731" cy="1891478"/>
        </a:xfrm>
        <a:prstGeom prst="rect">
          <a:avLst/>
        </a:prstGeom>
        <a:solidFill>
          <a:srgbClr val="059C95">
            <a:alpha val="50196"/>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1161"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solidFill>
                <a:schemeClr val="tx1"/>
              </a:solidFill>
            </a:rPr>
            <a:t>Identified Areas of Strength with Description</a:t>
          </a:r>
          <a:endParaRPr lang="en-US" sz="2800" kern="1200">
            <a:solidFill>
              <a:schemeClr val="tx1"/>
            </a:solidFill>
          </a:endParaRPr>
        </a:p>
      </dsp:txBody>
      <dsp:txXfrm>
        <a:off x="4112709" y="311935"/>
        <a:ext cx="6052731" cy="1891478"/>
      </dsp:txXfrm>
    </dsp:sp>
    <dsp:sp modelId="{F229A3D6-A09E-4753-A76B-C1D9161E55FB}">
      <dsp:nvSpPr>
        <dsp:cNvPr id="0" name=""/>
        <dsp:cNvSpPr/>
      </dsp:nvSpPr>
      <dsp:spPr>
        <a:xfrm>
          <a:off x="2953770" y="167429"/>
          <a:ext cx="1324034" cy="1986052"/>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F6FCA2-7EC9-4206-BEAD-C0406BCD8F59}">
      <dsp:nvSpPr>
        <dsp:cNvPr id="0" name=""/>
        <dsp:cNvSpPr/>
      </dsp:nvSpPr>
      <dsp:spPr>
        <a:xfrm>
          <a:off x="4099999" y="2680521"/>
          <a:ext cx="6052731" cy="1891478"/>
        </a:xfrm>
        <a:prstGeom prst="rect">
          <a:avLst/>
        </a:prstGeom>
        <a:solidFill>
          <a:srgbClr val="FAB01A">
            <a:alpha val="50196"/>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1161"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solidFill>
                <a:schemeClr val="tx1"/>
              </a:solidFill>
            </a:rPr>
            <a:t>Responsivity Factors </a:t>
          </a:r>
        </a:p>
      </dsp:txBody>
      <dsp:txXfrm>
        <a:off x="4099999" y="2680521"/>
        <a:ext cx="6052731" cy="1891478"/>
      </dsp:txXfrm>
    </dsp:sp>
    <dsp:sp modelId="{04D14915-AAB8-4B5D-AD9B-EDD6F1732D83}">
      <dsp:nvSpPr>
        <dsp:cNvPr id="0" name=""/>
        <dsp:cNvSpPr/>
      </dsp:nvSpPr>
      <dsp:spPr>
        <a:xfrm>
          <a:off x="2962879" y="2472445"/>
          <a:ext cx="1324034" cy="1986052"/>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6CA02-4079-4C79-8522-2DC92BE16912}">
      <dsp:nvSpPr>
        <dsp:cNvPr id="0" name=""/>
        <dsp:cNvSpPr/>
      </dsp:nvSpPr>
      <dsp:spPr>
        <a:xfrm>
          <a:off x="0" y="918856"/>
          <a:ext cx="11352212" cy="327259"/>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8FC9C1-F3BA-498D-8597-1C72D34FFE68}">
      <dsp:nvSpPr>
        <dsp:cNvPr id="0" name=""/>
        <dsp:cNvSpPr/>
      </dsp:nvSpPr>
      <dsp:spPr>
        <a:xfrm>
          <a:off x="0" y="0"/>
          <a:ext cx="1249384" cy="87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l" defTabSz="711200">
            <a:lnSpc>
              <a:spcPct val="90000"/>
            </a:lnSpc>
            <a:spcBef>
              <a:spcPct val="0"/>
            </a:spcBef>
            <a:spcAft>
              <a:spcPct val="35000"/>
            </a:spcAft>
            <a:buNone/>
          </a:pPr>
          <a:r>
            <a:rPr lang="en-US" sz="1600" b="0" kern="1200">
              <a:solidFill>
                <a:schemeClr val="bg1"/>
              </a:solidFill>
            </a:rPr>
            <a:t>Referral   to YJ</a:t>
          </a:r>
        </a:p>
      </dsp:txBody>
      <dsp:txXfrm>
        <a:off x="0" y="0"/>
        <a:ext cx="1249384" cy="874206"/>
      </dsp:txXfrm>
    </dsp:sp>
    <dsp:sp modelId="{0285AE0E-BD74-4F8B-BC11-6424614E767B}">
      <dsp:nvSpPr>
        <dsp:cNvPr id="0" name=""/>
        <dsp:cNvSpPr/>
      </dsp:nvSpPr>
      <dsp:spPr>
        <a:xfrm>
          <a:off x="0" y="978424"/>
          <a:ext cx="218551" cy="218551"/>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99368D3-572A-4822-B9F6-1FCEB67B5213}">
      <dsp:nvSpPr>
        <dsp:cNvPr id="0" name=""/>
        <dsp:cNvSpPr/>
      </dsp:nvSpPr>
      <dsp:spPr>
        <a:xfrm>
          <a:off x="1027745" y="243792"/>
          <a:ext cx="1354718" cy="428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0" kern="1200">
              <a:solidFill>
                <a:schemeClr val="bg1"/>
              </a:solidFill>
            </a:rPr>
            <a:t>YJ Intake &amp; YASI PS</a:t>
          </a:r>
        </a:p>
      </dsp:txBody>
      <dsp:txXfrm>
        <a:off x="1027745" y="243792"/>
        <a:ext cx="1354718" cy="428964"/>
      </dsp:txXfrm>
    </dsp:sp>
    <dsp:sp modelId="{03AE1A40-E183-4C47-AD75-84E43AC8A796}">
      <dsp:nvSpPr>
        <dsp:cNvPr id="0" name=""/>
        <dsp:cNvSpPr/>
      </dsp:nvSpPr>
      <dsp:spPr>
        <a:xfrm>
          <a:off x="1474794" y="971502"/>
          <a:ext cx="218551" cy="218551"/>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1CE6382-F477-41FB-AE5B-DD81F50CFE1C}">
      <dsp:nvSpPr>
        <dsp:cNvPr id="0" name=""/>
        <dsp:cNvSpPr/>
      </dsp:nvSpPr>
      <dsp:spPr>
        <a:xfrm>
          <a:off x="2716249" y="0"/>
          <a:ext cx="1082562" cy="87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b="0" kern="1200">
              <a:solidFill>
                <a:schemeClr val="bg1"/>
              </a:solidFill>
            </a:rPr>
            <a:t>Plea Hearing</a:t>
          </a:r>
        </a:p>
      </dsp:txBody>
      <dsp:txXfrm>
        <a:off x="2716249" y="0"/>
        <a:ext cx="1082562" cy="874206"/>
      </dsp:txXfrm>
    </dsp:sp>
    <dsp:sp modelId="{77E7B239-D9DA-44E5-B391-1DF26C30C73E}">
      <dsp:nvSpPr>
        <dsp:cNvPr id="0" name=""/>
        <dsp:cNvSpPr/>
      </dsp:nvSpPr>
      <dsp:spPr>
        <a:xfrm>
          <a:off x="3148255" y="973207"/>
          <a:ext cx="218551" cy="218551"/>
        </a:xfrm>
        <a:prstGeom prst="ellipse">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46AECA1-864A-42C6-BBBE-C06CE5BC252F}">
      <dsp:nvSpPr>
        <dsp:cNvPr id="0" name=""/>
        <dsp:cNvSpPr/>
      </dsp:nvSpPr>
      <dsp:spPr>
        <a:xfrm>
          <a:off x="3820896" y="424477"/>
          <a:ext cx="1466719" cy="326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b="0" kern="1200">
              <a:solidFill>
                <a:schemeClr val="bg1"/>
              </a:solidFill>
            </a:rPr>
            <a:t>Adjudication</a:t>
          </a:r>
        </a:p>
      </dsp:txBody>
      <dsp:txXfrm>
        <a:off x="3820896" y="424477"/>
        <a:ext cx="1466719" cy="326349"/>
      </dsp:txXfrm>
    </dsp:sp>
    <dsp:sp modelId="{D1E1F97A-E730-45A9-B92D-E56B2DCF3A94}">
      <dsp:nvSpPr>
        <dsp:cNvPr id="0" name=""/>
        <dsp:cNvSpPr/>
      </dsp:nvSpPr>
      <dsp:spPr>
        <a:xfrm>
          <a:off x="4464689" y="953216"/>
          <a:ext cx="218551" cy="218551"/>
        </a:xfrm>
        <a:prstGeom prst="ellipse">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81305D5-F913-4224-8C46-ED3266064E4B}">
      <dsp:nvSpPr>
        <dsp:cNvPr id="0" name=""/>
        <dsp:cNvSpPr/>
      </dsp:nvSpPr>
      <dsp:spPr>
        <a:xfrm>
          <a:off x="5373788" y="0"/>
          <a:ext cx="1503851" cy="87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b="0" kern="1200">
              <a:solidFill>
                <a:schemeClr val="bg1"/>
              </a:solidFill>
            </a:rPr>
            <a:t>YASI FA and Court Report/Recs</a:t>
          </a:r>
        </a:p>
      </dsp:txBody>
      <dsp:txXfrm>
        <a:off x="5373788" y="0"/>
        <a:ext cx="1503851" cy="874206"/>
      </dsp:txXfrm>
    </dsp:sp>
    <dsp:sp modelId="{4953C5D1-B22D-48B6-98ED-10D9B26F9398}">
      <dsp:nvSpPr>
        <dsp:cNvPr id="0" name=""/>
        <dsp:cNvSpPr/>
      </dsp:nvSpPr>
      <dsp:spPr>
        <a:xfrm>
          <a:off x="6016438" y="952659"/>
          <a:ext cx="218551" cy="218551"/>
        </a:xfrm>
        <a:prstGeom prst="ellipse">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364821F-3BDE-467B-9F98-2FCA885C3DE1}">
      <dsp:nvSpPr>
        <dsp:cNvPr id="0" name=""/>
        <dsp:cNvSpPr/>
      </dsp:nvSpPr>
      <dsp:spPr>
        <a:xfrm>
          <a:off x="6932709" y="411622"/>
          <a:ext cx="1557157" cy="330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b="0" kern="1200">
              <a:solidFill>
                <a:schemeClr val="bg1"/>
              </a:solidFill>
            </a:rPr>
            <a:t>Disposition</a:t>
          </a:r>
        </a:p>
      </dsp:txBody>
      <dsp:txXfrm>
        <a:off x="6932709" y="411622"/>
        <a:ext cx="1557157" cy="330703"/>
      </dsp:txXfrm>
    </dsp:sp>
    <dsp:sp modelId="{D32E4B76-AA47-4816-9B9F-FA2A184BA86F}">
      <dsp:nvSpPr>
        <dsp:cNvPr id="0" name=""/>
        <dsp:cNvSpPr/>
      </dsp:nvSpPr>
      <dsp:spPr>
        <a:xfrm>
          <a:off x="7600887" y="964734"/>
          <a:ext cx="218551" cy="218551"/>
        </a:xfrm>
        <a:prstGeom prst="ellipse">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1285AC8-4556-4EB8-9445-CBBC18C13424}">
      <dsp:nvSpPr>
        <dsp:cNvPr id="0" name=""/>
        <dsp:cNvSpPr/>
      </dsp:nvSpPr>
      <dsp:spPr>
        <a:xfrm>
          <a:off x="8543053" y="0"/>
          <a:ext cx="1670046" cy="87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b="0" kern="1200">
              <a:solidFill>
                <a:schemeClr val="bg1"/>
              </a:solidFill>
            </a:rPr>
            <a:t>Supervision</a:t>
          </a:r>
        </a:p>
      </dsp:txBody>
      <dsp:txXfrm>
        <a:off x="8543053" y="0"/>
        <a:ext cx="1670046" cy="874206"/>
      </dsp:txXfrm>
    </dsp:sp>
    <dsp:sp modelId="{C6BEA4F9-A502-4185-B749-E58B8640E574}">
      <dsp:nvSpPr>
        <dsp:cNvPr id="0" name=""/>
        <dsp:cNvSpPr/>
      </dsp:nvSpPr>
      <dsp:spPr>
        <a:xfrm>
          <a:off x="9268800" y="962933"/>
          <a:ext cx="218551" cy="218551"/>
        </a:xfrm>
        <a:prstGeom prst="ellipse">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68BF8-F866-471B-9C96-6167B8D41624}">
      <dsp:nvSpPr>
        <dsp:cNvPr id="0" name=""/>
        <dsp:cNvSpPr/>
      </dsp:nvSpPr>
      <dsp:spPr>
        <a:xfrm>
          <a:off x="647839" y="622"/>
          <a:ext cx="2092819" cy="1441952"/>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61E67-C238-4367-8169-457A5BE1DFE9}">
      <dsp:nvSpPr>
        <dsp:cNvPr id="0" name=""/>
        <dsp:cNvSpPr/>
      </dsp:nvSpPr>
      <dsp:spPr>
        <a:xfrm>
          <a:off x="647839" y="1442574"/>
          <a:ext cx="2092819" cy="77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a:t>Secure Detention	</a:t>
          </a:r>
        </a:p>
      </dsp:txBody>
      <dsp:txXfrm>
        <a:off x="647839" y="1442574"/>
        <a:ext cx="2092819" cy="776436"/>
      </dsp:txXfrm>
    </dsp:sp>
    <dsp:sp modelId="{B9A4DD84-CE17-4D44-B43D-AF931B346556}">
      <dsp:nvSpPr>
        <dsp:cNvPr id="0" name=""/>
        <dsp:cNvSpPr/>
      </dsp:nvSpPr>
      <dsp:spPr>
        <a:xfrm>
          <a:off x="2993057" y="29115"/>
          <a:ext cx="2092819" cy="1441952"/>
        </a:xfrm>
        <a:prstGeom prst="round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1DCEFC-E6C2-4181-A9DA-98F87D67267C}">
      <dsp:nvSpPr>
        <dsp:cNvPr id="0" name=""/>
        <dsp:cNvSpPr/>
      </dsp:nvSpPr>
      <dsp:spPr>
        <a:xfrm>
          <a:off x="2950029" y="1442574"/>
          <a:ext cx="2092819" cy="77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a:t>Non-Secure Detention</a:t>
          </a:r>
        </a:p>
      </dsp:txBody>
      <dsp:txXfrm>
        <a:off x="2950029" y="1442574"/>
        <a:ext cx="2092819" cy="776436"/>
      </dsp:txXfrm>
    </dsp:sp>
    <dsp:sp modelId="{BD69B953-80C9-4926-B700-90E7A61B26B9}">
      <dsp:nvSpPr>
        <dsp:cNvPr id="0" name=""/>
        <dsp:cNvSpPr/>
      </dsp:nvSpPr>
      <dsp:spPr>
        <a:xfrm>
          <a:off x="5252218" y="622"/>
          <a:ext cx="2092819" cy="1441952"/>
        </a:xfrm>
        <a:prstGeom prst="round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A45E26-4221-4B38-94D2-FA9CC0C33029}">
      <dsp:nvSpPr>
        <dsp:cNvPr id="0" name=""/>
        <dsp:cNvSpPr/>
      </dsp:nvSpPr>
      <dsp:spPr>
        <a:xfrm>
          <a:off x="5252218" y="1442574"/>
          <a:ext cx="2092819" cy="77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a:t>Suspend Hunting/Fishing</a:t>
          </a:r>
        </a:p>
      </dsp:txBody>
      <dsp:txXfrm>
        <a:off x="5252218" y="1442574"/>
        <a:ext cx="2092819" cy="776436"/>
      </dsp:txXfrm>
    </dsp:sp>
    <dsp:sp modelId="{229826D5-FD55-4237-8E4A-15543C480947}">
      <dsp:nvSpPr>
        <dsp:cNvPr id="0" name=""/>
        <dsp:cNvSpPr/>
      </dsp:nvSpPr>
      <dsp:spPr>
        <a:xfrm>
          <a:off x="7554408" y="622"/>
          <a:ext cx="2092819" cy="1441952"/>
        </a:xfrm>
        <a:prstGeom prst="round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7F3679-5760-4E5E-B0DF-6E36185E8D5C}">
      <dsp:nvSpPr>
        <dsp:cNvPr id="0" name=""/>
        <dsp:cNvSpPr/>
      </dsp:nvSpPr>
      <dsp:spPr>
        <a:xfrm>
          <a:off x="7554408" y="1442574"/>
          <a:ext cx="2092819" cy="77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a:t>Home Detention &amp; EM</a:t>
          </a:r>
        </a:p>
      </dsp:txBody>
      <dsp:txXfrm>
        <a:off x="7554408" y="1442574"/>
        <a:ext cx="2092819" cy="776436"/>
      </dsp:txXfrm>
    </dsp:sp>
    <dsp:sp modelId="{58D5AA23-CE11-420E-8923-1AEC8EB39976}">
      <dsp:nvSpPr>
        <dsp:cNvPr id="0" name=""/>
        <dsp:cNvSpPr/>
      </dsp:nvSpPr>
      <dsp:spPr>
        <a:xfrm>
          <a:off x="2950029" y="2428292"/>
          <a:ext cx="2092819" cy="1441952"/>
        </a:xfrm>
        <a:prstGeom prst="round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151230-1EA3-4FEE-87C5-2F22B0D06351}">
      <dsp:nvSpPr>
        <dsp:cNvPr id="0" name=""/>
        <dsp:cNvSpPr/>
      </dsp:nvSpPr>
      <dsp:spPr>
        <a:xfrm>
          <a:off x="2950029" y="3870245"/>
          <a:ext cx="2092819" cy="77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l" defTabSz="711200">
            <a:lnSpc>
              <a:spcPct val="90000"/>
            </a:lnSpc>
            <a:spcBef>
              <a:spcPct val="0"/>
            </a:spcBef>
            <a:spcAft>
              <a:spcPct val="35000"/>
            </a:spcAft>
            <a:buNone/>
          </a:pPr>
          <a:r>
            <a:rPr lang="en-US" sz="1600" kern="1200"/>
            <a:t>Community Service</a:t>
          </a:r>
        </a:p>
        <a:p>
          <a:pPr marL="114300" lvl="1" indent="-114300" algn="l" defTabSz="533400">
            <a:lnSpc>
              <a:spcPct val="90000"/>
            </a:lnSpc>
            <a:spcBef>
              <a:spcPct val="0"/>
            </a:spcBef>
            <a:spcAft>
              <a:spcPct val="15000"/>
            </a:spcAft>
            <a:buChar char="•"/>
          </a:pPr>
          <a:endParaRPr lang="en-US" sz="1200" kern="1200"/>
        </a:p>
      </dsp:txBody>
      <dsp:txXfrm>
        <a:off x="2950029" y="3870245"/>
        <a:ext cx="2092819" cy="776436"/>
      </dsp:txXfrm>
    </dsp:sp>
    <dsp:sp modelId="{B67D7086-C8A1-4AD6-BD46-5309102701D8}">
      <dsp:nvSpPr>
        <dsp:cNvPr id="0" name=""/>
        <dsp:cNvSpPr/>
      </dsp:nvSpPr>
      <dsp:spPr>
        <a:xfrm>
          <a:off x="5252218" y="2428292"/>
          <a:ext cx="2092819" cy="1441952"/>
        </a:xfrm>
        <a:prstGeom prst="round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F38A69-9364-40D6-8B80-156402150807}">
      <dsp:nvSpPr>
        <dsp:cNvPr id="0" name=""/>
        <dsp:cNvSpPr/>
      </dsp:nvSpPr>
      <dsp:spPr>
        <a:xfrm>
          <a:off x="5252218" y="3870245"/>
          <a:ext cx="2092819" cy="77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a:t>Suspension of Driving Privileges</a:t>
          </a:r>
        </a:p>
      </dsp:txBody>
      <dsp:txXfrm>
        <a:off x="5252218" y="3870245"/>
        <a:ext cx="2092819" cy="7764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EED98-3F91-4B1C-9413-EC03E4C8459A}">
      <dsp:nvSpPr>
        <dsp:cNvPr id="0" name=""/>
        <dsp:cNvSpPr/>
      </dsp:nvSpPr>
      <dsp:spPr>
        <a:xfrm>
          <a:off x="0" y="553"/>
          <a:ext cx="10606572" cy="92838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u="none" kern="1200">
              <a:solidFill>
                <a:schemeClr val="tx1"/>
              </a:solidFill>
            </a:rPr>
            <a:t>I will obey all laws, statutes, and ordinances. I will notify my case manager of any police contact within 48 hours (for assistance and to troubleshoot).</a:t>
          </a:r>
          <a:endParaRPr lang="en-US" sz="1800" kern="1200">
            <a:solidFill>
              <a:schemeClr val="tx1"/>
            </a:solidFill>
          </a:endParaRPr>
        </a:p>
      </dsp:txBody>
      <dsp:txXfrm>
        <a:off x="45320" y="45873"/>
        <a:ext cx="10515932" cy="837740"/>
      </dsp:txXfrm>
    </dsp:sp>
    <dsp:sp modelId="{590EB37B-2E6F-4D9A-AE2C-21E16E0797D3}">
      <dsp:nvSpPr>
        <dsp:cNvPr id="0" name=""/>
        <dsp:cNvSpPr/>
      </dsp:nvSpPr>
      <dsp:spPr>
        <a:xfrm>
          <a:off x="0" y="942476"/>
          <a:ext cx="10606572" cy="928380"/>
        </a:xfrm>
        <a:prstGeom prst="round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u="none" kern="1200">
              <a:solidFill>
                <a:schemeClr val="tx1"/>
              </a:solidFill>
            </a:rPr>
            <a:t>I will participate in developing a case plan that will help support my success on supervision. This case plan may require my participation in assessments, treatment, or programming.</a:t>
          </a:r>
          <a:endParaRPr lang="en-US" sz="1800" kern="1200">
            <a:solidFill>
              <a:schemeClr val="tx1"/>
            </a:solidFill>
          </a:endParaRPr>
        </a:p>
      </dsp:txBody>
      <dsp:txXfrm>
        <a:off x="45320" y="987796"/>
        <a:ext cx="10515932" cy="837740"/>
      </dsp:txXfrm>
    </dsp:sp>
    <dsp:sp modelId="{064D2610-A43F-473D-87B2-3A20EBEF0734}">
      <dsp:nvSpPr>
        <dsp:cNvPr id="0" name=""/>
        <dsp:cNvSpPr/>
      </dsp:nvSpPr>
      <dsp:spPr>
        <a:xfrm>
          <a:off x="0" y="1884398"/>
          <a:ext cx="10606572" cy="928380"/>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u="none" kern="1200">
              <a:solidFill>
                <a:schemeClr val="tx1"/>
              </a:solidFill>
            </a:rPr>
            <a:t>I will meet with a case manager at least once per month, or as directed in my case plan. I understand that this contact may occur at my home, school, or other settings. </a:t>
          </a:r>
          <a:endParaRPr lang="en-US" sz="1800" kern="1200">
            <a:solidFill>
              <a:schemeClr val="tx1"/>
            </a:solidFill>
          </a:endParaRPr>
        </a:p>
      </dsp:txBody>
      <dsp:txXfrm>
        <a:off x="45320" y="1929718"/>
        <a:ext cx="10515932" cy="837740"/>
      </dsp:txXfrm>
    </dsp:sp>
    <dsp:sp modelId="{BFFF0A4F-22BC-4F8D-9B1B-1DDC5D5624E6}">
      <dsp:nvSpPr>
        <dsp:cNvPr id="0" name=""/>
        <dsp:cNvSpPr/>
      </dsp:nvSpPr>
      <dsp:spPr>
        <a:xfrm>
          <a:off x="0" y="3728648"/>
          <a:ext cx="10606572" cy="928380"/>
        </a:xfrm>
        <a:prstGeom prst="roundRect">
          <a:avLst/>
        </a:prstGeom>
        <a:solidFill>
          <a:schemeClr val="accent6">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rPr>
            <a:t>Special conditions specific to case and offense.</a:t>
          </a:r>
        </a:p>
      </dsp:txBody>
      <dsp:txXfrm>
        <a:off x="45320" y="3773968"/>
        <a:ext cx="10515932" cy="837740"/>
      </dsp:txXfrm>
    </dsp:sp>
    <dsp:sp modelId="{F000ADDC-FCEA-4520-86A8-ACDC9CDC7D55}">
      <dsp:nvSpPr>
        <dsp:cNvPr id="0" name=""/>
        <dsp:cNvSpPr/>
      </dsp:nvSpPr>
      <dsp:spPr>
        <a:xfrm>
          <a:off x="0" y="2820533"/>
          <a:ext cx="10606572" cy="92838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u="none" kern="1200">
              <a:solidFill>
                <a:schemeClr val="tx1"/>
              </a:solidFill>
            </a:rPr>
            <a:t>If I meet my conditions successfully my case manager may make a request to end supervision. If I believe I have met my conditions successfully and would be appropriate for early termination, I may write to my judge 90 days before my supervision is set to expire to request supervision to end.</a:t>
          </a:r>
          <a:endParaRPr lang="en-US" sz="1800" kern="1200">
            <a:solidFill>
              <a:schemeClr val="tx1"/>
            </a:solidFill>
          </a:endParaRPr>
        </a:p>
      </dsp:txBody>
      <dsp:txXfrm>
        <a:off x="45320" y="2865853"/>
        <a:ext cx="10515932" cy="8377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EED98-3F91-4B1C-9413-EC03E4C8459A}">
      <dsp:nvSpPr>
        <dsp:cNvPr id="0" name=""/>
        <dsp:cNvSpPr/>
      </dsp:nvSpPr>
      <dsp:spPr>
        <a:xfrm>
          <a:off x="0" y="10028"/>
          <a:ext cx="10606572" cy="104832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rPr>
            <a:t>Youth will develop goals and actions steps to address their mental health needs, which may include a mental health evaluation and any recommended treatment.</a:t>
          </a:r>
        </a:p>
      </dsp:txBody>
      <dsp:txXfrm>
        <a:off x="51175" y="61203"/>
        <a:ext cx="10504222" cy="945970"/>
      </dsp:txXfrm>
    </dsp:sp>
    <dsp:sp modelId="{590EB37B-2E6F-4D9A-AE2C-21E16E0797D3}">
      <dsp:nvSpPr>
        <dsp:cNvPr id="0" name=""/>
        <dsp:cNvSpPr/>
      </dsp:nvSpPr>
      <dsp:spPr>
        <a:xfrm>
          <a:off x="0" y="1101394"/>
          <a:ext cx="10606572" cy="1048320"/>
        </a:xfrm>
        <a:prstGeom prst="round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rPr>
            <a:t>Youth will complete an approved restorative justice program to address impacts to victim and the community. </a:t>
          </a:r>
        </a:p>
      </dsp:txBody>
      <dsp:txXfrm>
        <a:off x="51175" y="1152569"/>
        <a:ext cx="10504222" cy="945970"/>
      </dsp:txXfrm>
    </dsp:sp>
    <dsp:sp modelId="{BFFF0A4F-22BC-4F8D-9B1B-1DDC5D5624E6}">
      <dsp:nvSpPr>
        <dsp:cNvPr id="0" name=""/>
        <dsp:cNvSpPr/>
      </dsp:nvSpPr>
      <dsp:spPr>
        <a:xfrm>
          <a:off x="0" y="2246196"/>
          <a:ext cx="10606572" cy="1048320"/>
        </a:xfrm>
        <a:prstGeom prst="roundRect">
          <a:avLst/>
        </a:prstGeom>
        <a:solidFill>
          <a:schemeClr val="accent6">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rPr>
            <a:t>Youth will complete a psychosexual evaluation with a licensed professional and follow treatment recommendations that address and reduce risk of sexual offending behavior. </a:t>
          </a:r>
        </a:p>
      </dsp:txBody>
      <dsp:txXfrm>
        <a:off x="51175" y="2297371"/>
        <a:ext cx="10504222" cy="945970"/>
      </dsp:txXfrm>
    </dsp:sp>
    <dsp:sp modelId="{6A9A0009-46E4-459B-9E8C-2BF5C57112B7}">
      <dsp:nvSpPr>
        <dsp:cNvPr id="0" name=""/>
        <dsp:cNvSpPr/>
      </dsp:nvSpPr>
      <dsp:spPr>
        <a:xfrm>
          <a:off x="0" y="3446319"/>
          <a:ext cx="10606572" cy="1048320"/>
        </a:xfrm>
        <a:prstGeom prst="round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rPr>
            <a:t>I will work with my school/case manager to develop an educational plan that helps me meet my educational needs. </a:t>
          </a:r>
        </a:p>
      </dsp:txBody>
      <dsp:txXfrm>
        <a:off x="51175" y="3497494"/>
        <a:ext cx="10504222" cy="94597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0D7E3E22-8925-4EF9-B212-28D8497C8C85}" type="slidenum">
              <a:rPr lang="en-US" smtClean="0"/>
              <a:t>‹#›</a:t>
            </a:fld>
            <a:endParaRPr lang="en-US"/>
          </a:p>
        </p:txBody>
      </p:sp>
    </p:spTree>
    <p:extLst>
      <p:ext uri="{BB962C8B-B14F-4D97-AF65-F5344CB8AC3E}">
        <p14:creationId xmlns:p14="http://schemas.microsoft.com/office/powerpoint/2010/main" val="1916672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2962" y="1"/>
            <a:ext cx="3170583" cy="482027"/>
          </a:xfrm>
          <a:prstGeom prst="rect">
            <a:avLst/>
          </a:prstGeom>
        </p:spPr>
        <p:txBody>
          <a:bodyPr vert="horz" lIns="94851" tIns="47425" rIns="94851" bIns="47425" rtlCol="0"/>
          <a:lstStyle>
            <a:lvl1pPr algn="r">
              <a:defRPr sz="1200"/>
            </a:lvl1pPr>
          </a:lstStyle>
          <a:p>
            <a:fld id="{7419263E-728B-4DE4-9E5F-E81C8A4EE93B}" type="datetimeFigureOut">
              <a:rPr lang="en-US" smtClean="0"/>
              <a:t>2/13/2026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620250"/>
            <a:ext cx="5850835" cy="3780800"/>
          </a:xfrm>
          <a:prstGeom prst="rect">
            <a:avLst/>
          </a:prstGeom>
        </p:spPr>
        <p:txBody>
          <a:bodyPr vert="horz" lIns="94851" tIns="47425" rIns="94851" bIns="47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2962" y="9119173"/>
            <a:ext cx="3170583" cy="482027"/>
          </a:xfrm>
          <a:prstGeom prst="rect">
            <a:avLst/>
          </a:prstGeom>
        </p:spPr>
        <p:txBody>
          <a:bodyPr vert="horz" lIns="94851" tIns="47425" rIns="94851" bIns="47425" rtlCol="0" anchor="b"/>
          <a:lstStyle>
            <a:lvl1pPr algn="r">
              <a:defRPr sz="1200"/>
            </a:lvl1pPr>
          </a:lstStyle>
          <a:p>
            <a:fld id="{37DE7285-998D-4642-A9CB-40E1999933FE}" type="slidenum">
              <a:rPr lang="en-US" smtClean="0"/>
              <a:t>‹#›</a:t>
            </a:fld>
            <a:endParaRPr lang="en-US"/>
          </a:p>
        </p:txBody>
      </p:sp>
    </p:spTree>
    <p:extLst>
      <p:ext uri="{BB962C8B-B14F-4D97-AF65-F5344CB8AC3E}">
        <p14:creationId xmlns:p14="http://schemas.microsoft.com/office/powerpoint/2010/main" val="892056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cf.wisconsin.gov/files/familyfirst/case-flow-access.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dcf.wisconsin.gov/files/cwportal/reports/pdf/can.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cf.wisconsin.gov/dashboard/ohc"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dcf.wisconsin.gov/files/cwportal/reports/pdf/ohc.pdf"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ojp.gov/pdffiles1/ojjdp/202316.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DE7285-998D-4642-A9CB-40E1999933FE}" type="slidenum">
              <a:rPr lang="en-US" smtClean="0"/>
              <a:t>1</a:t>
            </a:fld>
            <a:endParaRPr lang="en-US"/>
          </a:p>
        </p:txBody>
      </p:sp>
    </p:spTree>
    <p:extLst>
      <p:ext uri="{BB962C8B-B14F-4D97-AF65-F5344CB8AC3E}">
        <p14:creationId xmlns:p14="http://schemas.microsoft.com/office/powerpoint/2010/main" val="391536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a:t>M</a:t>
            </a:r>
            <a:r>
              <a:rPr lang="en-US" sz="1900">
                <a:latin typeface="Roboto" panose="02000000000000000000" pitchFamily="2" charset="0"/>
                <a:ea typeface="Times New Roman" panose="02020603050405020304" pitchFamily="18" charset="0"/>
                <a:cs typeface="Times New Roman" panose="02020603050405020304" pitchFamily="18" charset="0"/>
              </a:rPr>
              <a:t>ore information about CPS screening decisions can be found in this </a:t>
            </a:r>
            <a:r>
              <a:rPr lang="en-US" sz="1900" u="sng">
                <a:solidFill>
                  <a:srgbClr val="2162AE"/>
                </a:solidFill>
                <a:latin typeface="Roboto" panose="02000000000000000000" pitchFamily="2" charset="0"/>
                <a:ea typeface="Times New Roman" panose="02020603050405020304" pitchFamily="18" charset="0"/>
                <a:cs typeface="Times New Roman" panose="02020603050405020304" pitchFamily="18" charset="0"/>
                <a:hlinkClick r:id="rId3"/>
              </a:rPr>
              <a:t>case flow explanation of the Access process</a:t>
            </a:r>
            <a:r>
              <a:rPr lang="en-US" sz="1900">
                <a:latin typeface="Roboto" panose="02000000000000000000" pitchFamily="2" charset="0"/>
                <a:ea typeface="Times New Roman" panose="02020603050405020304" pitchFamily="18" charset="0"/>
                <a:cs typeface="Times New Roman" panose="02020603050405020304" pitchFamily="18" charset="0"/>
              </a:rPr>
              <a:t> and in the annual </a:t>
            </a:r>
            <a:r>
              <a:rPr lang="en-US" sz="1900" u="sng">
                <a:solidFill>
                  <a:srgbClr val="2162AE"/>
                </a:solidFill>
                <a:latin typeface="Roboto" panose="02000000000000000000" pitchFamily="2" charset="0"/>
                <a:ea typeface="Times New Roman" panose="02020603050405020304" pitchFamily="18" charset="0"/>
                <a:cs typeface="Times New Roman" panose="02020603050405020304" pitchFamily="18" charset="0"/>
                <a:hlinkClick r:id="rId4"/>
              </a:rPr>
              <a:t>Child Abuse and Neglect Report.</a:t>
            </a:r>
            <a:r>
              <a:rPr lang="en-US" sz="1900">
                <a:latin typeface="Roboto" panose="02000000000000000000" pitchFamily="2" charset="0"/>
                <a:ea typeface="Times New Roman" panose="02020603050405020304" pitchFamily="18" charset="0"/>
                <a:cs typeface="Times New Roman" panose="02020603050405020304" pitchFamily="18" charset="0"/>
              </a:rPr>
              <a:t> </a:t>
            </a:r>
          </a:p>
          <a:p>
            <a:endParaRPr lang="en-US"/>
          </a:p>
        </p:txBody>
      </p:sp>
      <p:sp>
        <p:nvSpPr>
          <p:cNvPr id="4" name="Slide Number Placeholder 3"/>
          <p:cNvSpPr>
            <a:spLocks noGrp="1"/>
          </p:cNvSpPr>
          <p:nvPr>
            <p:ph type="sldNum" sz="quarter" idx="5"/>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77CD43C0-75C0-450A-9073-5BF1B7C911C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556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a:latin typeface="Roboto" panose="02000000000000000000" pitchFamily="2" charset="0"/>
                <a:ea typeface="Times New Roman" panose="02020603050405020304" pitchFamily="18" charset="0"/>
                <a:cs typeface="Times New Roman" panose="02020603050405020304" pitchFamily="18" charset="0"/>
              </a:rPr>
              <a:t>More information about OHC placements can be found in the </a:t>
            </a:r>
            <a:r>
              <a:rPr lang="en-US" u="sng">
                <a:solidFill>
                  <a:srgbClr val="2162AE"/>
                </a:solidFill>
                <a:latin typeface="Roboto" panose="02000000000000000000" pitchFamily="2" charset="0"/>
                <a:ea typeface="Times New Roman" panose="02020603050405020304" pitchFamily="18" charset="0"/>
                <a:cs typeface="Times New Roman" panose="02020603050405020304" pitchFamily="18" charset="0"/>
                <a:hlinkClick r:id="rId3"/>
              </a:rPr>
              <a:t>OHC dashboard</a:t>
            </a:r>
            <a:r>
              <a:rPr lang="en-US">
                <a:latin typeface="Roboto" panose="02000000000000000000" pitchFamily="2" charset="0"/>
                <a:ea typeface="Times New Roman" panose="02020603050405020304" pitchFamily="18" charset="0"/>
                <a:cs typeface="Times New Roman" panose="02020603050405020304" pitchFamily="18" charset="0"/>
              </a:rPr>
              <a:t> and in the annual </a:t>
            </a:r>
            <a:r>
              <a:rPr lang="en-US" u="sng">
                <a:solidFill>
                  <a:srgbClr val="2162AE"/>
                </a:solidFill>
                <a:latin typeface="Roboto" panose="02000000000000000000" pitchFamily="2" charset="0"/>
                <a:ea typeface="Times New Roman" panose="02020603050405020304" pitchFamily="18" charset="0"/>
                <a:cs typeface="Times New Roman" panose="02020603050405020304" pitchFamily="18" charset="0"/>
                <a:hlinkClick r:id="rId4"/>
              </a:rPr>
              <a:t>Out of Home Care Report</a:t>
            </a:r>
            <a:r>
              <a:rPr lang="en-US">
                <a:latin typeface="Roboto" panose="02000000000000000000" pitchFamily="2" charset="0"/>
                <a:ea typeface="Times New Roman" panose="02020603050405020304" pitchFamily="18" charset="0"/>
                <a:cs typeface="Times New Roman" panose="02020603050405020304" pitchFamily="18" charset="0"/>
              </a:rPr>
              <a:t>. </a:t>
            </a:r>
          </a:p>
          <a:p>
            <a:endParaRPr lang="en-US"/>
          </a:p>
        </p:txBody>
      </p:sp>
      <p:sp>
        <p:nvSpPr>
          <p:cNvPr id="4" name="Slide Number Placeholder 3"/>
          <p:cNvSpPr>
            <a:spLocks noGrp="1"/>
          </p:cNvSpPr>
          <p:nvPr>
            <p:ph type="sldNum" sz="quarter" idx="5"/>
          </p:nvPr>
        </p:nvSpPr>
        <p:spPr/>
        <p:txBody>
          <a:bodyPr/>
          <a:lstStyle/>
          <a:p>
            <a:pPr defTabSz="948507">
              <a:defRPr/>
            </a:pPr>
            <a:fld id="{77CD43C0-75C0-450A-9073-5BF1B7C911CD}" type="slidenum">
              <a:rPr lang="en-US">
                <a:solidFill>
                  <a:prstClr val="black"/>
                </a:solidFill>
                <a:latin typeface="Calibri" panose="020F0502020204030204"/>
              </a:rPr>
              <a:pPr defTabSz="948507">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561035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t> Research on risk assessment tools and youth justice case processing – Research suggests that tested static and dynamic risk factors are strong indicators of future pattern of offending. Verbally deliver some examples and definitions but also put in notes.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E278FC-DA80-49F1-8296-008BEC146A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1813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t> Note – Verbally elaborate quickly on what does “Get it right mean” …. Put notes in here too. </a:t>
            </a:r>
          </a:p>
        </p:txBody>
      </p:sp>
      <p:sp>
        <p:nvSpPr>
          <p:cNvPr id="4" name="Slide Number Placeholder 3"/>
          <p:cNvSpPr>
            <a:spLocks noGrp="1"/>
          </p:cNvSpPr>
          <p:nvPr>
            <p:ph type="sldNum" sz="quarter" idx="5"/>
          </p:nvPr>
        </p:nvSpPr>
        <p:spPr/>
        <p:txBody>
          <a:bodyPr/>
          <a:lstStyle/>
          <a:p>
            <a:fld id="{31E278FC-DA80-49F1-8296-008BEC146A4E}" type="slidenum">
              <a:rPr lang="en-US" smtClean="0"/>
              <a:t>14</a:t>
            </a:fld>
            <a:endParaRPr lang="en-US"/>
          </a:p>
        </p:txBody>
      </p:sp>
    </p:spTree>
    <p:extLst>
      <p:ext uri="{BB962C8B-B14F-4D97-AF65-F5344CB8AC3E}">
        <p14:creationId xmlns:p14="http://schemas.microsoft.com/office/powerpoint/2010/main" val="371454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t>We researched many risk assessments tools and eventually selected YASI as the best tool for WI. The tool was also accompanied by a case planning model.</a:t>
            </a:r>
          </a:p>
        </p:txBody>
      </p:sp>
      <p:sp>
        <p:nvSpPr>
          <p:cNvPr id="4" name="Slide Number Placeholder 3"/>
          <p:cNvSpPr>
            <a:spLocks noGrp="1"/>
          </p:cNvSpPr>
          <p:nvPr>
            <p:ph type="sldNum" sz="quarter" idx="5"/>
          </p:nvPr>
        </p:nvSpPr>
        <p:spPr/>
        <p:txBody>
          <a:bodyPr/>
          <a:lstStyle/>
          <a:p>
            <a:fld id="{31E278FC-DA80-49F1-8296-008BEC146A4E}" type="slidenum">
              <a:rPr lang="en-US" smtClean="0"/>
              <a:t>15</a:t>
            </a:fld>
            <a:endParaRPr lang="en-US"/>
          </a:p>
        </p:txBody>
      </p:sp>
    </p:spTree>
    <p:extLst>
      <p:ext uri="{BB962C8B-B14F-4D97-AF65-F5344CB8AC3E}">
        <p14:creationId xmlns:p14="http://schemas.microsoft.com/office/powerpoint/2010/main" val="2393344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DE7285-998D-4642-A9CB-40E1999933FE}" type="slidenum">
              <a:rPr lang="en-US" smtClean="0"/>
              <a:t>16</a:t>
            </a:fld>
            <a:endParaRPr lang="en-US"/>
          </a:p>
        </p:txBody>
      </p:sp>
    </p:spTree>
    <p:extLst>
      <p:ext uri="{BB962C8B-B14F-4D97-AF65-F5344CB8AC3E}">
        <p14:creationId xmlns:p14="http://schemas.microsoft.com/office/powerpoint/2010/main" val="1177006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1"/>
              <a:t>RNR:  </a:t>
            </a:r>
          </a:p>
          <a:p>
            <a:r>
              <a:rPr lang="en-US" i="1">
                <a:solidFill>
                  <a:srgbClr val="7030A0"/>
                </a:solidFill>
              </a:rPr>
              <a:t>Risk principle</a:t>
            </a:r>
            <a:r>
              <a:rPr lang="en-US">
                <a:solidFill>
                  <a:srgbClr val="7030A0"/>
                </a:solidFill>
              </a:rPr>
              <a:t>: </a:t>
            </a:r>
            <a:r>
              <a:rPr lang="en-US"/>
              <a:t>Match the level of service to the individual’s risk to re-offend.</a:t>
            </a:r>
          </a:p>
          <a:p>
            <a:r>
              <a:rPr lang="en-US" i="1"/>
              <a:t>Need principle</a:t>
            </a:r>
            <a:r>
              <a:rPr lang="en-US"/>
              <a:t>: Assess criminogenic needs and target them in treatment.</a:t>
            </a:r>
          </a:p>
          <a:p>
            <a:r>
              <a:rPr lang="en-US" i="1"/>
              <a:t>Responsivity principle</a:t>
            </a:r>
            <a:r>
              <a:rPr lang="en-US"/>
              <a:t>: Maximize the individual’s ability to learn from a rehabilitative intervention by providing cognitive behavioral treatment and tailoring the intervention to the learning style, motivation, abilities and strengths of the individual.</a:t>
            </a:r>
          </a:p>
          <a:p>
            <a:endParaRPr lang="en-US" b="1"/>
          </a:p>
          <a:p>
            <a:r>
              <a:rPr lang="en-US" b="1">
                <a:solidFill>
                  <a:schemeClr val="accent2"/>
                </a:solidFill>
              </a:rPr>
              <a:t>Assesses Youth Strengths and Protective Factors: </a:t>
            </a:r>
            <a:r>
              <a:rPr lang="en-US">
                <a:solidFill>
                  <a:schemeClr val="accent2"/>
                </a:solidFill>
              </a:rPr>
              <a:t>Research on strengths and developmental assets has taught us how protective factors can buffer risk and promote resiliency.  Youth at high-risk to reoffend who possess protective factors have appreciably better outcomes. </a:t>
            </a:r>
          </a:p>
          <a:p>
            <a:endParaRPr lang="en-US">
              <a:solidFill>
                <a:schemeClr val="accent2"/>
              </a:solidFill>
            </a:endParaRPr>
          </a:p>
          <a:p>
            <a:r>
              <a:rPr lang="en-US" b="1">
                <a:solidFill>
                  <a:schemeClr val="accent2"/>
                </a:solidFill>
              </a:rPr>
              <a:t>YASI is </a:t>
            </a:r>
            <a:r>
              <a:rPr lang="en-US" b="0">
                <a:solidFill>
                  <a:schemeClr val="accent2"/>
                </a:solidFill>
              </a:rPr>
              <a:t>Gender Specific, Trauma Informed, Youth Focused and documents </a:t>
            </a:r>
            <a:r>
              <a:rPr lang="en-US" b="1">
                <a:solidFill>
                  <a:schemeClr val="accent2"/>
                </a:solidFill>
              </a:rPr>
              <a:t>responsivity factors </a:t>
            </a:r>
            <a:r>
              <a:rPr lang="en-US" b="0">
                <a:solidFill>
                  <a:schemeClr val="accent2"/>
                </a:solidFill>
              </a:rPr>
              <a:t>such as mental health and trauma. </a:t>
            </a:r>
          </a:p>
          <a:p>
            <a:endParaRPr lang="en-US" b="0">
              <a:solidFill>
                <a:schemeClr val="accent2"/>
              </a:solidFill>
            </a:endParaRPr>
          </a:p>
          <a:p>
            <a:r>
              <a:rPr lang="en-US" b="1">
                <a:solidFill>
                  <a:schemeClr val="accent2"/>
                </a:solidFill>
              </a:rPr>
              <a:t>MI</a:t>
            </a:r>
            <a:r>
              <a:rPr lang="en-US" b="0">
                <a:solidFill>
                  <a:schemeClr val="accent2"/>
                </a:solidFill>
              </a:rPr>
              <a:t>: YASI uses an interviewing technique that is an evidence-based approach to behavior change. </a:t>
            </a:r>
          </a:p>
          <a:p>
            <a:endParaRPr lang="en-US"/>
          </a:p>
        </p:txBody>
      </p:sp>
      <p:sp>
        <p:nvSpPr>
          <p:cNvPr id="4" name="Slide Number Placeholder 3"/>
          <p:cNvSpPr>
            <a:spLocks noGrp="1"/>
          </p:cNvSpPr>
          <p:nvPr>
            <p:ph type="sldNum" sz="quarter" idx="5"/>
          </p:nvPr>
        </p:nvSpPr>
        <p:spPr/>
        <p:txBody>
          <a:bodyPr/>
          <a:lstStyle/>
          <a:p>
            <a:fld id="{BEB9B910-5859-48B5-A10C-1F33323A4C72}" type="slidenum">
              <a:rPr lang="en-US" smtClean="0"/>
              <a:t>17</a:t>
            </a:fld>
            <a:endParaRPr lang="en-US"/>
          </a:p>
        </p:txBody>
      </p:sp>
    </p:spTree>
    <p:extLst>
      <p:ext uri="{BB962C8B-B14F-4D97-AF65-F5344CB8AC3E}">
        <p14:creationId xmlns:p14="http://schemas.microsoft.com/office/powerpoint/2010/main" val="4091783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t>Ask for a show of hands, how many have heard this term? </a:t>
            </a:r>
          </a:p>
          <a:p>
            <a:endParaRPr lang="en-US"/>
          </a:p>
          <a:p>
            <a:r>
              <a:rPr lang="en-US"/>
              <a:t>Remind them that this is applies in adult and juvenile cases. This is the most robust research in the field of criminal justice in terms of what works. </a:t>
            </a:r>
          </a:p>
        </p:txBody>
      </p:sp>
      <p:sp>
        <p:nvSpPr>
          <p:cNvPr id="4" name="Slide Number Placeholder 3"/>
          <p:cNvSpPr>
            <a:spLocks noGrp="1"/>
          </p:cNvSpPr>
          <p:nvPr>
            <p:ph type="sldNum" sz="quarter" idx="5"/>
          </p:nvPr>
        </p:nvSpPr>
        <p:spPr/>
        <p:txBody>
          <a:bodyPr/>
          <a:lstStyle/>
          <a:p>
            <a:fld id="{BEB9B910-5859-48B5-A10C-1F33323A4C72}" type="slidenum">
              <a:rPr lang="en-US" smtClean="0"/>
              <a:t>18</a:t>
            </a:fld>
            <a:endParaRPr lang="en-US"/>
          </a:p>
        </p:txBody>
      </p:sp>
    </p:spTree>
    <p:extLst>
      <p:ext uri="{BB962C8B-B14F-4D97-AF65-F5344CB8AC3E}">
        <p14:creationId xmlns:p14="http://schemas.microsoft.com/office/powerpoint/2010/main" val="3823269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200"/>
              <a:t>Widely-used SO Risk Assessment: </a:t>
            </a:r>
          </a:p>
          <a:p>
            <a:r>
              <a:rPr lang="en-US" sz="1200"/>
              <a:t>The Juvenile Sex Offender Assessment Protocol-II (J-SOAP-II)</a:t>
            </a:r>
          </a:p>
          <a:p>
            <a:r>
              <a:rPr lang="en-US" sz="1200">
                <a:hlinkClick r:id="rId3"/>
              </a:rPr>
              <a:t>https://www.ojp.gov/pdffiles1/ojjdp/202316.pdf</a:t>
            </a:r>
            <a:endParaRPr lang="en-US" sz="1200"/>
          </a:p>
          <a:p>
            <a:endParaRPr lang="en-US"/>
          </a:p>
        </p:txBody>
      </p:sp>
      <p:sp>
        <p:nvSpPr>
          <p:cNvPr id="4" name="Slide Number Placeholder 3"/>
          <p:cNvSpPr>
            <a:spLocks noGrp="1"/>
          </p:cNvSpPr>
          <p:nvPr>
            <p:ph type="sldNum" sz="quarter" idx="5"/>
          </p:nvPr>
        </p:nvSpPr>
        <p:spPr/>
        <p:txBody>
          <a:bodyPr/>
          <a:lstStyle/>
          <a:p>
            <a:fld id="{BEB9B910-5859-48B5-A10C-1F33323A4C72}" type="slidenum">
              <a:rPr lang="en-US" smtClean="0"/>
              <a:t>19</a:t>
            </a:fld>
            <a:endParaRPr lang="en-US"/>
          </a:p>
        </p:txBody>
      </p:sp>
    </p:spTree>
    <p:extLst>
      <p:ext uri="{BB962C8B-B14F-4D97-AF65-F5344CB8AC3E}">
        <p14:creationId xmlns:p14="http://schemas.microsoft.com/office/powerpoint/2010/main" val="2343991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317C7-4CE9-ED6F-759F-60F7F71440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702C16-A57F-F665-DEA8-8182F00573A5}"/>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E605951B-1869-248D-04A1-18A947BBC91C}"/>
              </a:ext>
            </a:extLst>
          </p:cNvPr>
          <p:cNvSpPr>
            <a:spLocks noGrp="1"/>
          </p:cNvSpPr>
          <p:nvPr>
            <p:ph type="body" idx="1"/>
          </p:nvPr>
        </p:nvSpPr>
        <p:spPr/>
        <p:txBody>
          <a:bodyPr/>
          <a:lstStyle/>
          <a:p>
            <a:r>
              <a:rPr lang="en-US"/>
              <a:t>Limitations are normal. There is no ‘one size fits all’ assessment. </a:t>
            </a:r>
          </a:p>
          <a:p>
            <a:r>
              <a:rPr lang="en-US"/>
              <a:t>Use Diana’s hospital example. Choose the assessment based on the presenting symptoms. </a:t>
            </a:r>
          </a:p>
          <a:p>
            <a:endParaRPr lang="en-US"/>
          </a:p>
          <a:p>
            <a:r>
              <a:rPr lang="en-US"/>
              <a:t>Eastman, Gay, Siobhan M. Cooney, Cailin O’Connor, and Stephen A. Small. 2007. “Finding Effective Solutions to Truancy.” What Works, Wisconsin Research to Practice Series (5). UW-Extension. Retrieved August 2021 (https://fyi.extension.wisc.edu/whatworkswisconsin/files/2014/04/whatworks_05.pdf).</a:t>
            </a:r>
          </a:p>
        </p:txBody>
      </p:sp>
      <p:sp>
        <p:nvSpPr>
          <p:cNvPr id="4" name="Slide Number Placeholder 3">
            <a:extLst>
              <a:ext uri="{FF2B5EF4-FFF2-40B4-BE49-F238E27FC236}">
                <a16:creationId xmlns:a16="http://schemas.microsoft.com/office/drawing/2014/main" id="{FC876BCE-831A-F322-0D74-472A696B1A6F}"/>
              </a:ext>
            </a:extLst>
          </p:cNvPr>
          <p:cNvSpPr>
            <a:spLocks noGrp="1"/>
          </p:cNvSpPr>
          <p:nvPr>
            <p:ph type="sldNum" sz="quarter" idx="5"/>
          </p:nvPr>
        </p:nvSpPr>
        <p:spPr/>
        <p:txBody>
          <a:bodyPr/>
          <a:lstStyle/>
          <a:p>
            <a:fld id="{BEB9B910-5859-48B5-A10C-1F33323A4C72}" type="slidenum">
              <a:rPr lang="en-US" smtClean="0"/>
              <a:t>20</a:t>
            </a:fld>
            <a:endParaRPr lang="en-US"/>
          </a:p>
        </p:txBody>
      </p:sp>
    </p:spTree>
    <p:extLst>
      <p:ext uri="{BB962C8B-B14F-4D97-AF65-F5344CB8AC3E}">
        <p14:creationId xmlns:p14="http://schemas.microsoft.com/office/powerpoint/2010/main" val="2373053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5545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DE23B-CB27-E87F-DCE3-F9BFBCEB18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C5DAA7-CB93-24EC-E25C-0E7C5F2867F8}"/>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C4EC7214-8F70-1378-CF0E-DD2BA82EC3F7}"/>
              </a:ext>
            </a:extLst>
          </p:cNvPr>
          <p:cNvSpPr>
            <a:spLocks noGrp="1"/>
          </p:cNvSpPr>
          <p:nvPr>
            <p:ph type="body" idx="1"/>
          </p:nvPr>
        </p:nvSpPr>
        <p:spPr/>
        <p:txBody>
          <a:bodyPr/>
          <a:lstStyle/>
          <a:p>
            <a:r>
              <a:rPr lang="en-US" sz="1000"/>
              <a:t>List of effective truancy interventions can be found in our Truancy Issue Brief on our YJ Webpages. You will also find truancy data and county truancy programs highlighted. </a:t>
            </a:r>
          </a:p>
        </p:txBody>
      </p:sp>
      <p:sp>
        <p:nvSpPr>
          <p:cNvPr id="4" name="Slide Number Placeholder 3">
            <a:extLst>
              <a:ext uri="{FF2B5EF4-FFF2-40B4-BE49-F238E27FC236}">
                <a16:creationId xmlns:a16="http://schemas.microsoft.com/office/drawing/2014/main" id="{AE38507E-6918-9766-DC1B-A85A204BAC17}"/>
              </a:ext>
            </a:extLst>
          </p:cNvPr>
          <p:cNvSpPr>
            <a:spLocks noGrp="1"/>
          </p:cNvSpPr>
          <p:nvPr>
            <p:ph type="sldNum" sz="quarter" idx="5"/>
          </p:nvPr>
        </p:nvSpPr>
        <p:spPr/>
        <p:txBody>
          <a:bodyPr/>
          <a:lstStyle/>
          <a:p>
            <a:fld id="{BEB9B910-5859-48B5-A10C-1F33323A4C72}" type="slidenum">
              <a:rPr lang="en-US" smtClean="0"/>
              <a:t>21</a:t>
            </a:fld>
            <a:endParaRPr lang="en-US"/>
          </a:p>
        </p:txBody>
      </p:sp>
    </p:spTree>
    <p:extLst>
      <p:ext uri="{BB962C8B-B14F-4D97-AF65-F5344CB8AC3E}">
        <p14:creationId xmlns:p14="http://schemas.microsoft.com/office/powerpoint/2010/main" val="1043989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01A47-3F4F-5555-4118-D74494CE7D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4FD47D-9FE6-1DB6-52BC-2808FE02982A}"/>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499D0D33-7A37-9DA6-1F01-C6232F41E2EB}"/>
              </a:ext>
            </a:extLst>
          </p:cNvPr>
          <p:cNvSpPr>
            <a:spLocks noGrp="1"/>
          </p:cNvSpPr>
          <p:nvPr>
            <p:ph type="body" idx="1"/>
          </p:nvPr>
        </p:nvSpPr>
        <p:spPr/>
        <p:txBody>
          <a:bodyPr/>
          <a:lstStyle/>
          <a:p>
            <a:r>
              <a:rPr lang="en-US" sz="1000"/>
              <a:t>“A range of community, school, family and student factors and characteristics have been identified to contribute to truancy.”</a:t>
            </a:r>
          </a:p>
          <a:p>
            <a:r>
              <a:rPr lang="en-US" sz="1000"/>
              <a:t>Choose the assessment based on the presenting symptoms. </a:t>
            </a:r>
          </a:p>
          <a:p>
            <a:endParaRPr lang="en-US" sz="1000"/>
          </a:p>
          <a:p>
            <a:endParaRPr lang="en-US" sz="1000"/>
          </a:p>
        </p:txBody>
      </p:sp>
      <p:sp>
        <p:nvSpPr>
          <p:cNvPr id="4" name="Slide Number Placeholder 3">
            <a:extLst>
              <a:ext uri="{FF2B5EF4-FFF2-40B4-BE49-F238E27FC236}">
                <a16:creationId xmlns:a16="http://schemas.microsoft.com/office/drawing/2014/main" id="{11E0AC60-1D55-D21C-2D08-B038E1AFE7EE}"/>
              </a:ext>
            </a:extLst>
          </p:cNvPr>
          <p:cNvSpPr>
            <a:spLocks noGrp="1"/>
          </p:cNvSpPr>
          <p:nvPr>
            <p:ph type="sldNum" sz="quarter" idx="5"/>
          </p:nvPr>
        </p:nvSpPr>
        <p:spPr/>
        <p:txBody>
          <a:bodyPr/>
          <a:lstStyle/>
          <a:p>
            <a:fld id="{BEB9B910-5859-48B5-A10C-1F33323A4C72}" type="slidenum">
              <a:rPr lang="en-US" smtClean="0"/>
              <a:t>22</a:t>
            </a:fld>
            <a:endParaRPr lang="en-US"/>
          </a:p>
        </p:txBody>
      </p:sp>
    </p:spTree>
    <p:extLst>
      <p:ext uri="{BB962C8B-B14F-4D97-AF65-F5344CB8AC3E}">
        <p14:creationId xmlns:p14="http://schemas.microsoft.com/office/powerpoint/2010/main" val="4164776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0C0F7-50BF-E20F-13FD-ECF29C2C4C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42045D-CF1D-8914-8FDA-7E4FE62D3F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0AA0DA-D2F3-87D4-C888-AEDB02B374D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Roboto"/>
                <a:ea typeface="+mn-ea"/>
                <a:cs typeface="+mn-cs"/>
              </a:rPr>
              <a:t>Sarina/Jenna: Estimate the likelihood that delinquency behavior will continue </a:t>
            </a:r>
            <a:r>
              <a:rPr kumimoji="0" lang="en-US" sz="1200" b="0" i="0" u="none" strike="noStrike" kern="1200" cap="none" spc="0" normalizeH="0" baseline="0" noProof="0">
                <a:ln>
                  <a:noFill/>
                </a:ln>
                <a:solidFill>
                  <a:prstClr val="black"/>
                </a:solidFill>
                <a:effectLst/>
                <a:uLnTx/>
                <a:uFillTx/>
                <a:latin typeface="Roboto"/>
                <a:ea typeface="+mn-ea"/>
                <a:cs typeface="+mn-cs"/>
              </a:rPr>
              <a:t>without intervention  (This is why low-risk youth should be diverted)</a:t>
            </a:r>
          </a:p>
        </p:txBody>
      </p:sp>
      <p:sp>
        <p:nvSpPr>
          <p:cNvPr id="4" name="Slide Number Placeholder 3">
            <a:extLst>
              <a:ext uri="{FF2B5EF4-FFF2-40B4-BE49-F238E27FC236}">
                <a16:creationId xmlns:a16="http://schemas.microsoft.com/office/drawing/2014/main" id="{6D91EB49-92D9-16C4-390B-2E04FB3E9C36}"/>
              </a:ext>
            </a:extLst>
          </p:cNvPr>
          <p:cNvSpPr>
            <a:spLocks noGrp="1"/>
          </p:cNvSpPr>
          <p:nvPr>
            <p:ph type="sldNum" sz="quarter" idx="5"/>
          </p:nvPr>
        </p:nvSpPr>
        <p:spPr/>
        <p:txBody>
          <a:bodyPr/>
          <a:lstStyle/>
          <a:p>
            <a:fld id="{37DE7285-998D-4642-A9CB-40E1999933FE}" type="slidenum">
              <a:rPr lang="en-US" smtClean="0"/>
              <a:t>23</a:t>
            </a:fld>
            <a:endParaRPr lang="en-US"/>
          </a:p>
        </p:txBody>
      </p:sp>
    </p:spTree>
    <p:extLst>
      <p:ext uri="{BB962C8B-B14F-4D97-AF65-F5344CB8AC3E}">
        <p14:creationId xmlns:p14="http://schemas.microsoft.com/office/powerpoint/2010/main" val="749801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1"/>
              <a:t>Pre-screen</a:t>
            </a:r>
            <a:r>
              <a:rPr lang="en-US" baseline="0"/>
              <a:t> rapidly identifies ‘moderate’ and ‘high’ risk cases that will require more intensive services.  </a:t>
            </a:r>
          </a:p>
          <a:p>
            <a:r>
              <a:rPr lang="en-US" b="1" baseline="0"/>
              <a:t>Strength scores: </a:t>
            </a:r>
            <a:r>
              <a:rPr lang="en-US"/>
              <a:t>Added advantage of the YASI pre-screen</a:t>
            </a:r>
            <a:r>
              <a:rPr lang="en-US" baseline="0"/>
              <a:t> is that it includes a validated strength measure. It derives a strength level of low, moderate or high as a standard component of the results. </a:t>
            </a:r>
            <a:r>
              <a:rPr lang="en-US"/>
              <a:t>One of the most attractive features of the YASI is the incorporation of protective factors - or strengths. These are characteristics or resources that are likely to help reduce or “cushion” the negative impact of the identified risk factors. </a:t>
            </a:r>
          </a:p>
          <a:p>
            <a:r>
              <a:rPr lang="en-US" b="1" baseline="0"/>
              <a:t>Risk factors (Dynamic Need areas): </a:t>
            </a:r>
            <a:r>
              <a:rPr lang="en-US" baseline="0"/>
              <a:t>Also produces a list of key need areas that represent elevated risk. </a:t>
            </a:r>
            <a:endParaRPr lang="en-US"/>
          </a:p>
          <a:p>
            <a:endParaRPr lang="en-US"/>
          </a:p>
          <a:p>
            <a:r>
              <a:rPr lang="en-US" b="1"/>
              <a:t>YASI Wheel: </a:t>
            </a:r>
            <a:r>
              <a:rPr lang="en-US"/>
              <a:t>Full Assessment Screen once completed produces a wheel that maps for the risk and need areas for the YJ worker. This wheel is used by the staff member to develop recommendations and service match with the youth.</a:t>
            </a:r>
          </a:p>
          <a:p>
            <a:pPr marL="652099" lvl="1" indent="-177845">
              <a:buFont typeface="Arial" panose="020B0604020202020204" pitchFamily="34" charset="0"/>
              <a:buChar char="•"/>
            </a:pPr>
            <a:r>
              <a:rPr lang="en-US"/>
              <a:t>The scores on the top show the overall risk, static and dynamic risk, as well as our overall protective as well as static and dynamic protective factors. </a:t>
            </a:r>
          </a:p>
          <a:p>
            <a:pPr marL="652099" lvl="1" indent="-177845">
              <a:buFont typeface="Arial" panose="020B0604020202020204" pitchFamily="34" charset="0"/>
              <a:buChar char="•"/>
            </a:pPr>
            <a:endParaRPr lang="en-US"/>
          </a:p>
          <a:p>
            <a:r>
              <a:rPr lang="en-US"/>
              <a:t>Read the wheel as such:</a:t>
            </a:r>
          </a:p>
          <a:p>
            <a:pPr marL="652099" lvl="1" indent="-177845">
              <a:buFont typeface="Arial" panose="020B0604020202020204" pitchFamily="34" charset="0"/>
              <a:buChar char="•"/>
            </a:pPr>
            <a:r>
              <a:rPr lang="en-US"/>
              <a:t>Outside (red pieces) is risk level for each criminogenic need area</a:t>
            </a:r>
          </a:p>
          <a:p>
            <a:pPr marL="652099" lvl="1" indent="-177845">
              <a:buFont typeface="Arial" panose="020B0604020202020204" pitchFamily="34" charset="0"/>
              <a:buChar char="•"/>
            </a:pPr>
            <a:r>
              <a:rPr lang="en-US"/>
              <a:t>Inside (green pieces) is protective factor level for each pertinent area</a:t>
            </a:r>
          </a:p>
          <a:p>
            <a:pPr marL="652099" lvl="1" indent="-177845">
              <a:buFont typeface="Arial" panose="020B0604020202020204" pitchFamily="34" charset="0"/>
              <a:buChar char="•"/>
            </a:pPr>
            <a:r>
              <a:rPr lang="en-US"/>
              <a:t>Flags in Mental Health and Aggression is 0, 1, or 2 dependent on the amount of attention needed in these areas</a:t>
            </a:r>
          </a:p>
          <a:p>
            <a:pPr marL="652099" lvl="1" indent="-177845">
              <a:buFont typeface="Arial" panose="020B0604020202020204" pitchFamily="34" charset="0"/>
              <a:buChar char="•"/>
            </a:pPr>
            <a:r>
              <a:rPr lang="en-US"/>
              <a:t>When a reassessment or closure assessment is completed, there are also arrows that appear next to each risk and protective area to show an increase or decrease in each area (which is handy).</a:t>
            </a:r>
          </a:p>
          <a:p>
            <a:pPr marL="652099" lvl="1" indent="-177845">
              <a:buFont typeface="Arial" panose="020B0604020202020204" pitchFamily="34" charset="0"/>
              <a:buChar char="•"/>
            </a:pPr>
            <a:r>
              <a:rPr lang="en-US"/>
              <a:t>This is the 1 page visual we utilize with our clients to show them what was identified in the assessment results and to assist in having a conversation about where to begin to focus our case plan.</a:t>
            </a:r>
          </a:p>
          <a:p>
            <a:endParaRPr lang="en-US"/>
          </a:p>
        </p:txBody>
      </p:sp>
      <p:sp>
        <p:nvSpPr>
          <p:cNvPr id="4" name="Slide Number Placeholder 3"/>
          <p:cNvSpPr>
            <a:spLocks noGrp="1"/>
          </p:cNvSpPr>
          <p:nvPr>
            <p:ph type="sldNum" sz="quarter" idx="5"/>
          </p:nvPr>
        </p:nvSpPr>
        <p:spPr/>
        <p:txBody>
          <a:bodyPr/>
          <a:lstStyle/>
          <a:p>
            <a:fld id="{BEB9B910-5859-48B5-A10C-1F33323A4C72}" type="slidenum">
              <a:rPr lang="en-US" smtClean="0"/>
              <a:t>24</a:t>
            </a:fld>
            <a:endParaRPr lang="en-US"/>
          </a:p>
        </p:txBody>
      </p:sp>
    </p:spTree>
    <p:extLst>
      <p:ext uri="{BB962C8B-B14F-4D97-AF65-F5344CB8AC3E}">
        <p14:creationId xmlns:p14="http://schemas.microsoft.com/office/powerpoint/2010/main" val="349057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1"/>
              <a:t>Pre-screen</a:t>
            </a:r>
            <a:r>
              <a:rPr lang="en-US" baseline="0"/>
              <a:t> rapidly identifies ‘moderate’ and ‘high’ risk cases that will require more intensive services.  </a:t>
            </a:r>
          </a:p>
          <a:p>
            <a:r>
              <a:rPr lang="en-US" b="1" baseline="0"/>
              <a:t>Strength scores: </a:t>
            </a:r>
            <a:r>
              <a:rPr lang="en-US"/>
              <a:t>Added advantage of the YASI pre-screen</a:t>
            </a:r>
            <a:r>
              <a:rPr lang="en-US" baseline="0"/>
              <a:t> is that it includes a validated strength measure. It derives a strength level of low, moderate or high as a standard component of the results. </a:t>
            </a:r>
            <a:r>
              <a:rPr lang="en-US"/>
              <a:t>One of the most attractive features of the YASI is the incorporation of protective factors - or strengths. These are characteristics or resources that are likely to help reduce or “cushion” the negative impact of the identified risk factors. </a:t>
            </a:r>
          </a:p>
          <a:p>
            <a:r>
              <a:rPr lang="en-US" b="1" baseline="0"/>
              <a:t>Risk factors (Dynamic Need areas): </a:t>
            </a:r>
            <a:r>
              <a:rPr lang="en-US" baseline="0"/>
              <a:t>Also produces a list of key need areas that represent elevated risk. </a:t>
            </a:r>
            <a:endParaRPr lang="en-US"/>
          </a:p>
          <a:p>
            <a:endParaRPr lang="en-US"/>
          </a:p>
          <a:p>
            <a:r>
              <a:rPr lang="en-US" b="1"/>
              <a:t>YASI Wheel: </a:t>
            </a:r>
            <a:r>
              <a:rPr lang="en-US"/>
              <a:t>Full Assessment Screen once completed produces a wheel that maps for the risk and need areas for the YJ worker. This wheel is used by the staff member to develop recommendations and service match with the youth.</a:t>
            </a:r>
          </a:p>
          <a:p>
            <a:pPr marL="652099" lvl="1" indent="-177845">
              <a:buFont typeface="Arial" panose="020B0604020202020204" pitchFamily="34" charset="0"/>
              <a:buChar char="•"/>
            </a:pPr>
            <a:r>
              <a:rPr lang="en-US"/>
              <a:t>The scores on the top show the overall risk, static and dynamic risk, as well as our overall protective as well as static and dynamic protective factors. </a:t>
            </a:r>
          </a:p>
          <a:p>
            <a:pPr marL="652099" lvl="1" indent="-177845">
              <a:buFont typeface="Arial" panose="020B0604020202020204" pitchFamily="34" charset="0"/>
              <a:buChar char="•"/>
            </a:pPr>
            <a:endParaRPr lang="en-US"/>
          </a:p>
          <a:p>
            <a:r>
              <a:rPr lang="en-US"/>
              <a:t>Read the wheel as such:</a:t>
            </a:r>
          </a:p>
          <a:p>
            <a:pPr marL="652099" lvl="1" indent="-177845">
              <a:buFont typeface="Arial" panose="020B0604020202020204" pitchFamily="34" charset="0"/>
              <a:buChar char="•"/>
            </a:pPr>
            <a:r>
              <a:rPr lang="en-US"/>
              <a:t>Outside (red pieces) is risk level for each criminogenic need area</a:t>
            </a:r>
          </a:p>
          <a:p>
            <a:pPr marL="652099" lvl="1" indent="-177845">
              <a:buFont typeface="Arial" panose="020B0604020202020204" pitchFamily="34" charset="0"/>
              <a:buChar char="•"/>
            </a:pPr>
            <a:r>
              <a:rPr lang="en-US"/>
              <a:t>Inside (green pieces) is protective factor level for each pertinent area</a:t>
            </a:r>
          </a:p>
          <a:p>
            <a:pPr marL="652099" lvl="1" indent="-177845">
              <a:buFont typeface="Arial" panose="020B0604020202020204" pitchFamily="34" charset="0"/>
              <a:buChar char="•"/>
            </a:pPr>
            <a:r>
              <a:rPr lang="en-US"/>
              <a:t>Flags in Mental Health and Aggression is 0, 1, or 2 dependent on the amount of attention needed in these areas</a:t>
            </a:r>
          </a:p>
          <a:p>
            <a:pPr marL="652099" lvl="1" indent="-177845">
              <a:buFont typeface="Arial" panose="020B0604020202020204" pitchFamily="34" charset="0"/>
              <a:buChar char="•"/>
            </a:pPr>
            <a:r>
              <a:rPr lang="en-US"/>
              <a:t>When a reassessment or closure assessment is completed, there are also arrows that appear next to each risk and protective area to show an increase or decrease in each area (which is handy).</a:t>
            </a:r>
          </a:p>
          <a:p>
            <a:pPr marL="652099" lvl="1" indent="-177845">
              <a:buFont typeface="Arial" panose="020B0604020202020204" pitchFamily="34" charset="0"/>
              <a:buChar char="•"/>
            </a:pPr>
            <a:r>
              <a:rPr lang="en-US"/>
              <a:t>This is the 1 page visual we utilize with our clients to show them what was identified in the assessment results and to assist in having a conversation about where to begin to focus our case plan.</a:t>
            </a:r>
          </a:p>
          <a:p>
            <a:endParaRPr lang="en-US"/>
          </a:p>
        </p:txBody>
      </p:sp>
      <p:sp>
        <p:nvSpPr>
          <p:cNvPr id="4" name="Slide Number Placeholder 3"/>
          <p:cNvSpPr>
            <a:spLocks noGrp="1"/>
          </p:cNvSpPr>
          <p:nvPr>
            <p:ph type="sldNum" sz="quarter" idx="5"/>
          </p:nvPr>
        </p:nvSpPr>
        <p:spPr/>
        <p:txBody>
          <a:bodyPr/>
          <a:lstStyle/>
          <a:p>
            <a:fld id="{BEB9B910-5859-48B5-A10C-1F33323A4C72}" type="slidenum">
              <a:rPr lang="en-US" smtClean="0"/>
              <a:t>25</a:t>
            </a:fld>
            <a:endParaRPr lang="en-US"/>
          </a:p>
        </p:txBody>
      </p:sp>
    </p:spTree>
    <p:extLst>
      <p:ext uri="{BB962C8B-B14F-4D97-AF65-F5344CB8AC3E}">
        <p14:creationId xmlns:p14="http://schemas.microsoft.com/office/powerpoint/2010/main" val="1830529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2D132-A7EC-413A-BA4E-B5A44D565276}" type="slidenum">
              <a:rPr lang="en-US" smtClean="0"/>
              <a:t>26</a:t>
            </a:fld>
            <a:endParaRPr lang="en-US"/>
          </a:p>
        </p:txBody>
      </p:sp>
    </p:spTree>
    <p:extLst>
      <p:ext uri="{BB962C8B-B14F-4D97-AF65-F5344CB8AC3E}">
        <p14:creationId xmlns:p14="http://schemas.microsoft.com/office/powerpoint/2010/main" val="1009900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YASI Prescreens: 7,037 prescreens for 5,100 youth</a:t>
            </a:r>
          </a:p>
          <a:p>
            <a:pPr lvl="0"/>
            <a:r>
              <a:rPr lang="en-US" sz="1200" kern="1200" dirty="0">
                <a:solidFill>
                  <a:schemeClr val="tx1"/>
                </a:solidFill>
                <a:effectLst/>
                <a:latin typeface="+mn-lt"/>
                <a:ea typeface="+mn-ea"/>
                <a:cs typeface="+mn-cs"/>
              </a:rPr>
              <a:t>Low Risk: 2,516 / 36% </a:t>
            </a:r>
          </a:p>
          <a:p>
            <a:pPr lvl="0"/>
            <a:r>
              <a:rPr lang="en-US" sz="1200" kern="1200" dirty="0">
                <a:solidFill>
                  <a:schemeClr val="tx1"/>
                </a:solidFill>
                <a:effectLst/>
                <a:latin typeface="+mn-lt"/>
                <a:ea typeface="+mn-ea"/>
                <a:cs typeface="+mn-cs"/>
              </a:rPr>
              <a:t>Mod Risk: 2,861 / 41% </a:t>
            </a:r>
          </a:p>
          <a:p>
            <a:pPr lvl="0"/>
            <a:r>
              <a:rPr lang="en-US" sz="1200" kern="1200" dirty="0">
                <a:solidFill>
                  <a:schemeClr val="tx1"/>
                </a:solidFill>
                <a:effectLst/>
                <a:latin typeface="+mn-lt"/>
                <a:ea typeface="+mn-ea"/>
                <a:cs typeface="+mn-cs"/>
              </a:rPr>
              <a:t>High Risk: 1,660 / 24%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2D132-A7EC-413A-BA4E-B5A44D565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385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E278FC-DA80-49F1-8296-008BEC146A4E}" type="slidenum">
              <a:rPr lang="en-US" smtClean="0"/>
              <a:t>28</a:t>
            </a:fld>
            <a:endParaRPr lang="en-US"/>
          </a:p>
        </p:txBody>
      </p:sp>
    </p:spTree>
    <p:extLst>
      <p:ext uri="{BB962C8B-B14F-4D97-AF65-F5344CB8AC3E}">
        <p14:creationId xmlns:p14="http://schemas.microsoft.com/office/powerpoint/2010/main" val="3678861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B9B910-5859-48B5-A10C-1F33323A4C72}" type="slidenum">
              <a:rPr lang="en-US" smtClean="0"/>
              <a:t>29</a:t>
            </a:fld>
            <a:endParaRPr lang="en-US"/>
          </a:p>
        </p:txBody>
      </p:sp>
    </p:spTree>
    <p:extLst>
      <p:ext uri="{BB962C8B-B14F-4D97-AF65-F5344CB8AC3E}">
        <p14:creationId xmlns:p14="http://schemas.microsoft.com/office/powerpoint/2010/main" val="3828696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Bifurcated System: </a:t>
            </a:r>
          </a:p>
          <a:p>
            <a:pPr marL="174708" indent="-174708">
              <a:buFont typeface="Arial" panose="020B0604020202020204" pitchFamily="34" charset="0"/>
              <a:buChar char="•"/>
            </a:pPr>
            <a:r>
              <a:rPr lang="en-US"/>
              <a:t>100% bifurcated – 24 counties</a:t>
            </a:r>
          </a:p>
          <a:p>
            <a:pPr marL="174708" indent="-174708">
              <a:buFont typeface="Arial" panose="020B0604020202020204" pitchFamily="34" charset="0"/>
              <a:buChar char="•"/>
            </a:pPr>
            <a:r>
              <a:rPr lang="en-US"/>
              <a:t>Mostly bifurcated – 14 counties</a:t>
            </a:r>
          </a:p>
          <a:p>
            <a:pPr marL="174708" indent="-174708">
              <a:buFont typeface="Arial" panose="020B0604020202020204" pitchFamily="34" charset="0"/>
              <a:buChar char="•"/>
            </a:pPr>
            <a:endParaRPr lang="en-US"/>
          </a:p>
          <a:p>
            <a:r>
              <a:rPr lang="en-US"/>
              <a:t>Non-Bifurcated System: </a:t>
            </a:r>
          </a:p>
          <a:p>
            <a:pPr marL="174708" indent="-174708">
              <a:buFont typeface="Arial" panose="020B0604020202020204" pitchFamily="34" charset="0"/>
              <a:buChar char="•"/>
            </a:pPr>
            <a:r>
              <a:rPr lang="en-US"/>
              <a:t>100% non-bifurcated – 14 counties</a:t>
            </a:r>
          </a:p>
          <a:p>
            <a:pPr marL="174708" indent="-174708">
              <a:buFont typeface="Arial" panose="020B0604020202020204" pitchFamily="34" charset="0"/>
              <a:buChar char="•"/>
            </a:pPr>
            <a:r>
              <a:rPr lang="en-US"/>
              <a:t>Mostly non-bifurcated – 3</a:t>
            </a:r>
          </a:p>
          <a:p>
            <a:pPr marL="174708" indent="-174708">
              <a:buFont typeface="Arial" panose="020B0604020202020204" pitchFamily="34" charset="0"/>
              <a:buChar char="•"/>
            </a:pPr>
            <a:endParaRPr lang="en-US"/>
          </a:p>
          <a:p>
            <a:pPr defTabSz="931774">
              <a:defRPr/>
            </a:pPr>
            <a:r>
              <a:rPr lang="en-US" sz="1800">
                <a:latin typeface="Segoe UI" panose="020B0502040204020203" pitchFamily="34" charset="0"/>
              </a:rPr>
              <a:t>Also, may want to discuss a) 5 decades of research indicating best practice -- I have citations from the 50's and 60's available if desired -- and b) ***statutory obligation to bifurcate if any party prefers.***</a:t>
            </a:r>
          </a:p>
          <a:p>
            <a:pPr defTabSz="931774">
              <a:defRPr/>
            </a:pPr>
            <a:endParaRPr lang="en-US" sz="1800">
              <a:latin typeface="Segoe UI" panose="020B0502040204020203" pitchFamily="34" charset="0"/>
            </a:endParaRPr>
          </a:p>
          <a:p>
            <a:pPr defTabSz="931774">
              <a:defRPr/>
            </a:pPr>
            <a:r>
              <a:rPr lang="en-US" sz="1800">
                <a:latin typeface="Segoe UI" panose="020B0502040204020203" pitchFamily="34" charset="0"/>
              </a:rPr>
              <a:t>CCIP  - Importance of bifurcation and best practices. What are the barriers from court partners perspectives with non-bifurcated systems. </a:t>
            </a:r>
            <a:endParaRPr lang="en-US" sz="1800">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31E278FC-DA80-49F1-8296-008BEC146A4E}" type="slidenum">
              <a:rPr lang="en-US" smtClean="0"/>
              <a:t>30</a:t>
            </a:fld>
            <a:endParaRPr lang="en-US"/>
          </a:p>
        </p:txBody>
      </p:sp>
    </p:spTree>
    <p:extLst>
      <p:ext uri="{BB962C8B-B14F-4D97-AF65-F5344CB8AC3E}">
        <p14:creationId xmlns:p14="http://schemas.microsoft.com/office/powerpoint/2010/main" val="479422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Disclaimer</a:t>
            </a:r>
          </a:p>
        </p:txBody>
      </p:sp>
      <p:sp>
        <p:nvSpPr>
          <p:cNvPr id="4" name="Slide Number Placeholder 3"/>
          <p:cNvSpPr>
            <a:spLocks noGrp="1"/>
          </p:cNvSpPr>
          <p:nvPr>
            <p:ph type="sldNum" sz="quarter" idx="5"/>
          </p:nvPr>
        </p:nvSpPr>
        <p:spPr/>
        <p:txBody>
          <a:bodyPr/>
          <a:lstStyle/>
          <a:p>
            <a:fld id="{37DE7285-998D-4642-A9CB-40E1999933FE}" type="slidenum">
              <a:rPr lang="en-US" smtClean="0"/>
              <a:t>3</a:t>
            </a:fld>
            <a:endParaRPr lang="en-US"/>
          </a:p>
        </p:txBody>
      </p:sp>
    </p:spTree>
    <p:extLst>
      <p:ext uri="{BB962C8B-B14F-4D97-AF65-F5344CB8AC3E}">
        <p14:creationId xmlns:p14="http://schemas.microsoft.com/office/powerpoint/2010/main" val="2598537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defTabSz="948507">
              <a:buFont typeface="Arial" panose="020B0604020202020204" pitchFamily="34" charset="0"/>
              <a:buChar char="•"/>
              <a:defRPr/>
            </a:pPr>
            <a:r>
              <a:rPr lang="en-US" baseline="0"/>
              <a:t>Collaboration with youth in the development of the case plan is at the heart of CCW. YJ Staff learn concrete steps for case planning and ongoing supervision that is tied to the assessment tool.</a:t>
            </a:r>
          </a:p>
          <a:p>
            <a:pPr marL="177845" indent="-177845" defTabSz="948507">
              <a:buFont typeface="Arial" panose="020B0604020202020204" pitchFamily="34" charset="0"/>
              <a:buChar char="•"/>
              <a:defRPr/>
            </a:pPr>
            <a:r>
              <a:rPr lang="en-US" b="1" i="1"/>
              <a:t>Staff can also use a blank wheel to summarize what was learned from the assessment and develop a case plan on issues that are important to the youth, family and case worker. </a:t>
            </a:r>
          </a:p>
          <a:p>
            <a:pPr marL="177845" indent="-177845">
              <a:buFont typeface="Arial" panose="020B0604020202020204" pitchFamily="34" charset="0"/>
              <a:buChar char="•"/>
            </a:pPr>
            <a:r>
              <a:rPr lang="en-US" baseline="0"/>
              <a:t>Goals are always expressed in positive terms that point to desired outcomes that are valued by the youth. </a:t>
            </a:r>
          </a:p>
          <a:p>
            <a:pPr marL="177845" indent="-177845">
              <a:buFont typeface="Arial" panose="020B0604020202020204" pitchFamily="34" charset="0"/>
              <a:buChar char="•"/>
            </a:pPr>
            <a:endParaRPr lang="en-US" baseline="0"/>
          </a:p>
          <a:p>
            <a:r>
              <a:rPr lang="en-US" b="1"/>
              <a:t>Collaborative Case Work Process</a:t>
            </a:r>
          </a:p>
          <a:p>
            <a:endParaRPr lang="en-US" b="1"/>
          </a:p>
          <a:p>
            <a:pPr marL="948507" lvl="1" indent="-474254">
              <a:buFont typeface="+mj-lt"/>
              <a:buAutoNum type="arabicPeriod"/>
            </a:pPr>
            <a:r>
              <a:rPr lang="en-US" b="1"/>
              <a:t>Mapping: </a:t>
            </a:r>
            <a:r>
              <a:rPr lang="en-US"/>
              <a:t>Assessment, interpretation of the results, feedback to youth</a:t>
            </a:r>
          </a:p>
          <a:p>
            <a:pPr marL="948507" lvl="1" indent="-474254">
              <a:buFont typeface="+mj-lt"/>
              <a:buAutoNum type="arabicPeriod"/>
            </a:pPr>
            <a:r>
              <a:rPr lang="en-US" b="1"/>
              <a:t>Planning: </a:t>
            </a:r>
            <a:r>
              <a:rPr lang="en-US"/>
              <a:t>Mobilizing motivation, goal setting, selecting action steps</a:t>
            </a:r>
          </a:p>
          <a:p>
            <a:pPr marL="948507" lvl="1" indent="-474254">
              <a:buFont typeface="+mj-lt"/>
              <a:buAutoNum type="arabicPeriod"/>
            </a:pPr>
            <a:r>
              <a:rPr lang="en-US" b="1"/>
              <a:t>Reviewing and Supporting: </a:t>
            </a:r>
            <a:r>
              <a:rPr lang="en-US"/>
              <a:t>Managing the plan as it progresses, reinforcing the positive gains</a:t>
            </a:r>
          </a:p>
          <a:p>
            <a:pPr marL="177845" indent="-177845">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77CD43C0-75C0-450A-9073-5BF1B7C911C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635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t>Structure</a:t>
            </a:r>
          </a:p>
          <a:p>
            <a:pPr lvl="1"/>
            <a:r>
              <a:rPr lang="en-US"/>
              <a:t>Basic information</a:t>
            </a:r>
          </a:p>
          <a:p>
            <a:pPr lvl="2"/>
            <a:r>
              <a:rPr lang="en-US"/>
              <a:t>Identifiers and demographics for youth, family, and current caregivers/placement as applicable</a:t>
            </a:r>
          </a:p>
          <a:p>
            <a:pPr lvl="1"/>
            <a:r>
              <a:rPr lang="en-US"/>
              <a:t>Youth legal/social history</a:t>
            </a:r>
          </a:p>
          <a:p>
            <a:pPr lvl="2"/>
            <a:r>
              <a:rPr lang="en-US"/>
              <a:t>User-selectable YJ, CPS, &amp; Placement history</a:t>
            </a:r>
          </a:p>
          <a:p>
            <a:pPr lvl="2"/>
            <a:r>
              <a:rPr lang="en-US"/>
              <a:t>Space and guidance for long-form narrative</a:t>
            </a:r>
          </a:p>
          <a:p>
            <a:pPr lvl="1"/>
            <a:r>
              <a:rPr lang="en-US"/>
              <a:t>YASI Information (see slide)</a:t>
            </a:r>
          </a:p>
          <a:p>
            <a:pPr lvl="1"/>
            <a:r>
              <a:rPr lang="en-US"/>
              <a:t>Recommendations (see slide)</a:t>
            </a:r>
          </a:p>
          <a:p>
            <a:endParaRPr lang="en-US"/>
          </a:p>
        </p:txBody>
      </p:sp>
      <p:sp>
        <p:nvSpPr>
          <p:cNvPr id="4" name="Slide Number Placeholder 3"/>
          <p:cNvSpPr>
            <a:spLocks noGrp="1"/>
          </p:cNvSpPr>
          <p:nvPr>
            <p:ph type="sldNum" sz="quarter" idx="5"/>
          </p:nvPr>
        </p:nvSpPr>
        <p:spPr/>
        <p:txBody>
          <a:bodyPr/>
          <a:lstStyle/>
          <a:p>
            <a:fld id="{BEB9B910-5859-48B5-A10C-1F33323A4C72}" type="slidenum">
              <a:rPr lang="en-US" smtClean="0"/>
              <a:t>32</a:t>
            </a:fld>
            <a:endParaRPr lang="en-US"/>
          </a:p>
        </p:txBody>
      </p:sp>
    </p:spTree>
    <p:extLst>
      <p:ext uri="{BB962C8B-B14F-4D97-AF65-F5344CB8AC3E}">
        <p14:creationId xmlns:p14="http://schemas.microsoft.com/office/powerpoint/2010/main" val="2672968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t>Demographics.</a:t>
            </a:r>
          </a:p>
          <a:p>
            <a:endParaRPr lang="en-US"/>
          </a:p>
          <a:p>
            <a:r>
              <a:rPr lang="en-US"/>
              <a:t>Youth’s account of events</a:t>
            </a:r>
          </a:p>
          <a:p>
            <a:endParaRPr lang="en-US"/>
          </a:p>
          <a:p>
            <a:r>
              <a:rPr lang="en-US"/>
              <a:t>Parent’s input</a:t>
            </a:r>
          </a:p>
          <a:p>
            <a:endParaRPr lang="en-US"/>
          </a:p>
          <a:p>
            <a:r>
              <a:rPr lang="en-US"/>
              <a:t>Victim impact statement</a:t>
            </a:r>
          </a:p>
        </p:txBody>
      </p:sp>
      <p:sp>
        <p:nvSpPr>
          <p:cNvPr id="4" name="Slide Number Placeholder 3"/>
          <p:cNvSpPr>
            <a:spLocks noGrp="1"/>
          </p:cNvSpPr>
          <p:nvPr>
            <p:ph type="sldNum" sz="quarter" idx="5"/>
          </p:nvPr>
        </p:nvSpPr>
        <p:spPr/>
        <p:txBody>
          <a:bodyPr/>
          <a:lstStyle/>
          <a:p>
            <a:fld id="{31E278FC-DA80-49F1-8296-008BEC146A4E}" type="slidenum">
              <a:rPr lang="en-US" smtClean="0"/>
              <a:t>33</a:t>
            </a:fld>
            <a:endParaRPr lang="en-US"/>
          </a:p>
        </p:txBody>
      </p:sp>
    </p:spTree>
    <p:extLst>
      <p:ext uri="{BB962C8B-B14F-4D97-AF65-F5344CB8AC3E}">
        <p14:creationId xmlns:p14="http://schemas.microsoft.com/office/powerpoint/2010/main" val="628932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Offense history and other ongoing supervision</a:t>
            </a:r>
          </a:p>
          <a:p>
            <a:r>
              <a:rPr lang="en-US"/>
              <a:t>Legal history</a:t>
            </a:r>
          </a:p>
          <a:p>
            <a:r>
              <a:rPr lang="en-US"/>
              <a:t>CPS history (optional)</a:t>
            </a:r>
          </a:p>
          <a:p>
            <a:r>
              <a:rPr lang="en-US"/>
              <a:t>Social history</a:t>
            </a:r>
          </a:p>
          <a:p>
            <a:r>
              <a:rPr lang="en-US"/>
              <a:t>YASI Strengths and needs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E7285-998D-4642-A9CB-40E1999933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3615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Offense history and other ongoing supervision</a:t>
            </a:r>
          </a:p>
          <a:p>
            <a:r>
              <a:rPr lang="en-US"/>
              <a:t>Legal history</a:t>
            </a:r>
          </a:p>
          <a:p>
            <a:r>
              <a:rPr lang="en-US"/>
              <a:t>CPS history (optional)</a:t>
            </a:r>
          </a:p>
          <a:p>
            <a:r>
              <a:rPr lang="en-US"/>
              <a:t>Social history</a:t>
            </a:r>
          </a:p>
          <a:p>
            <a:r>
              <a:rPr lang="en-US"/>
              <a:t>YASI Strengths and needs</a:t>
            </a:r>
          </a:p>
        </p:txBody>
      </p:sp>
      <p:sp>
        <p:nvSpPr>
          <p:cNvPr id="4" name="Slide Number Placeholder 3"/>
          <p:cNvSpPr>
            <a:spLocks noGrp="1"/>
          </p:cNvSpPr>
          <p:nvPr>
            <p:ph type="sldNum" sz="quarter" idx="5"/>
          </p:nvPr>
        </p:nvSpPr>
        <p:spPr/>
        <p:txBody>
          <a:bodyPr/>
          <a:lstStyle/>
          <a:p>
            <a:fld id="{37DE7285-998D-4642-A9CB-40E1999933FE}" type="slidenum">
              <a:rPr lang="en-US" smtClean="0"/>
              <a:t>35</a:t>
            </a:fld>
            <a:endParaRPr lang="en-US"/>
          </a:p>
        </p:txBody>
      </p:sp>
    </p:spTree>
    <p:extLst>
      <p:ext uri="{BB962C8B-B14F-4D97-AF65-F5344CB8AC3E}">
        <p14:creationId xmlns:p14="http://schemas.microsoft.com/office/powerpoint/2010/main" val="42558728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Priority need areas</a:t>
            </a:r>
          </a:p>
          <a:p>
            <a:r>
              <a:rPr lang="en-US"/>
              <a:t>Responsivity factors</a:t>
            </a:r>
          </a:p>
          <a:p>
            <a:r>
              <a:rPr lang="en-US"/>
              <a:t>Dispo recommendations</a:t>
            </a:r>
          </a:p>
          <a:p>
            <a:r>
              <a:rPr lang="en-US"/>
              <a:t>Identification of possible Services</a:t>
            </a:r>
          </a:p>
          <a:p>
            <a:endParaRPr lang="en-US"/>
          </a:p>
        </p:txBody>
      </p:sp>
      <p:sp>
        <p:nvSpPr>
          <p:cNvPr id="4" name="Slide Number Placeholder 3"/>
          <p:cNvSpPr>
            <a:spLocks noGrp="1"/>
          </p:cNvSpPr>
          <p:nvPr>
            <p:ph type="sldNum" sz="quarter" idx="5"/>
          </p:nvPr>
        </p:nvSpPr>
        <p:spPr/>
        <p:txBody>
          <a:bodyPr/>
          <a:lstStyle/>
          <a:p>
            <a:fld id="{37DE7285-998D-4642-A9CB-40E1999933FE}" type="slidenum">
              <a:rPr lang="en-US" smtClean="0"/>
              <a:t>36</a:t>
            </a:fld>
            <a:endParaRPr lang="en-US"/>
          </a:p>
        </p:txBody>
      </p:sp>
    </p:spTree>
    <p:extLst>
      <p:ext uri="{BB962C8B-B14F-4D97-AF65-F5344CB8AC3E}">
        <p14:creationId xmlns:p14="http://schemas.microsoft.com/office/powerpoint/2010/main" val="16545124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Priority need areas</a:t>
            </a:r>
          </a:p>
          <a:p>
            <a:r>
              <a:rPr lang="en-US"/>
              <a:t>Responsivity factors</a:t>
            </a:r>
          </a:p>
          <a:p>
            <a:r>
              <a:rPr lang="en-US"/>
              <a:t>Dispo recommendations</a:t>
            </a:r>
          </a:p>
          <a:p>
            <a:r>
              <a:rPr lang="en-US"/>
              <a:t>Identification of possible Services</a:t>
            </a:r>
          </a:p>
          <a:p>
            <a:endParaRPr lang="en-US"/>
          </a:p>
        </p:txBody>
      </p:sp>
      <p:sp>
        <p:nvSpPr>
          <p:cNvPr id="4" name="Slide Number Placeholder 3"/>
          <p:cNvSpPr>
            <a:spLocks noGrp="1"/>
          </p:cNvSpPr>
          <p:nvPr>
            <p:ph type="sldNum" sz="quarter" idx="5"/>
          </p:nvPr>
        </p:nvSpPr>
        <p:spPr/>
        <p:txBody>
          <a:bodyPr/>
          <a:lstStyle/>
          <a:p>
            <a:fld id="{37DE7285-998D-4642-A9CB-40E1999933FE}" type="slidenum">
              <a:rPr lang="en-US" smtClean="0"/>
              <a:t>37</a:t>
            </a:fld>
            <a:endParaRPr lang="en-US"/>
          </a:p>
        </p:txBody>
      </p:sp>
    </p:spTree>
    <p:extLst>
      <p:ext uri="{BB962C8B-B14F-4D97-AF65-F5344CB8AC3E}">
        <p14:creationId xmlns:p14="http://schemas.microsoft.com/office/powerpoint/2010/main" val="443363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Description of how the services may meet the needs and build strengths.</a:t>
            </a:r>
          </a:p>
          <a:p>
            <a:endParaRPr lang="en-US"/>
          </a:p>
          <a:p>
            <a:r>
              <a:rPr lang="en-US"/>
              <a:t>Statutory information for education</a:t>
            </a:r>
          </a:p>
          <a:p>
            <a:endParaRPr lang="en-US"/>
          </a:p>
          <a:p>
            <a:r>
              <a:rPr lang="en-US"/>
              <a:t>Parent obligations, services recommended</a:t>
            </a:r>
          </a:p>
          <a:p>
            <a:endParaRPr lang="en-US"/>
          </a:p>
          <a:p>
            <a:r>
              <a:rPr lang="en-US"/>
              <a:t>Placement/Child Support</a:t>
            </a:r>
          </a:p>
          <a:p>
            <a:endParaRPr lang="en-US"/>
          </a:p>
          <a:p>
            <a:r>
              <a:rPr lang="en-US"/>
              <a:t>Conditions. </a:t>
            </a:r>
          </a:p>
        </p:txBody>
      </p:sp>
      <p:sp>
        <p:nvSpPr>
          <p:cNvPr id="4" name="Slide Number Placeholder 3"/>
          <p:cNvSpPr>
            <a:spLocks noGrp="1"/>
          </p:cNvSpPr>
          <p:nvPr>
            <p:ph type="sldNum" sz="quarter" idx="5"/>
          </p:nvPr>
        </p:nvSpPr>
        <p:spPr/>
        <p:txBody>
          <a:bodyPr/>
          <a:lstStyle/>
          <a:p>
            <a:fld id="{37DE7285-998D-4642-A9CB-40E1999933FE}" type="slidenum">
              <a:rPr lang="en-US" smtClean="0"/>
              <a:t>38</a:t>
            </a:fld>
            <a:endParaRPr lang="en-US"/>
          </a:p>
        </p:txBody>
      </p:sp>
    </p:spTree>
    <p:extLst>
      <p:ext uri="{BB962C8B-B14F-4D97-AF65-F5344CB8AC3E}">
        <p14:creationId xmlns:p14="http://schemas.microsoft.com/office/powerpoint/2010/main" val="4216619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Description of how the services may meet the needs and build strengths.</a:t>
            </a:r>
          </a:p>
          <a:p>
            <a:endParaRPr lang="en-US"/>
          </a:p>
          <a:p>
            <a:r>
              <a:rPr lang="en-US"/>
              <a:t>Statutory information for education</a:t>
            </a:r>
          </a:p>
          <a:p>
            <a:endParaRPr lang="en-US"/>
          </a:p>
          <a:p>
            <a:r>
              <a:rPr lang="en-US"/>
              <a:t>Parent obligations, services recommended</a:t>
            </a:r>
          </a:p>
          <a:p>
            <a:endParaRPr lang="en-US"/>
          </a:p>
          <a:p>
            <a:r>
              <a:rPr lang="en-US"/>
              <a:t>Placement/Child Support</a:t>
            </a:r>
          </a:p>
          <a:p>
            <a:endParaRPr lang="en-US"/>
          </a:p>
          <a:p>
            <a:r>
              <a:rPr lang="en-US"/>
              <a:t>Conditions. </a:t>
            </a:r>
          </a:p>
        </p:txBody>
      </p:sp>
      <p:sp>
        <p:nvSpPr>
          <p:cNvPr id="4" name="Slide Number Placeholder 3"/>
          <p:cNvSpPr>
            <a:spLocks noGrp="1"/>
          </p:cNvSpPr>
          <p:nvPr>
            <p:ph type="sldNum" sz="quarter" idx="5"/>
          </p:nvPr>
        </p:nvSpPr>
        <p:spPr/>
        <p:txBody>
          <a:bodyPr/>
          <a:lstStyle/>
          <a:p>
            <a:fld id="{37DE7285-998D-4642-A9CB-40E1999933FE}" type="slidenum">
              <a:rPr lang="en-US" smtClean="0"/>
              <a:t>39</a:t>
            </a:fld>
            <a:endParaRPr lang="en-US"/>
          </a:p>
        </p:txBody>
      </p:sp>
    </p:spTree>
    <p:extLst>
      <p:ext uri="{BB962C8B-B14F-4D97-AF65-F5344CB8AC3E}">
        <p14:creationId xmlns:p14="http://schemas.microsoft.com/office/powerpoint/2010/main" val="27814844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Reading level is important, 4</a:t>
            </a:r>
            <a:r>
              <a:rPr lang="en-US" baseline="30000"/>
              <a:t>th</a:t>
            </a:r>
            <a:r>
              <a:rPr lang="en-US"/>
              <a:t> grade is the average reading level. But let’s shoot for 8</a:t>
            </a:r>
            <a:r>
              <a:rPr lang="en-US" baseline="30000"/>
              <a:t>th</a:t>
            </a:r>
            <a:r>
              <a:rPr lang="en-US"/>
              <a:t> grade reading level. </a:t>
            </a:r>
          </a:p>
        </p:txBody>
      </p:sp>
      <p:sp>
        <p:nvSpPr>
          <p:cNvPr id="4" name="Slide Number Placeholder 3"/>
          <p:cNvSpPr>
            <a:spLocks noGrp="1"/>
          </p:cNvSpPr>
          <p:nvPr>
            <p:ph type="sldNum" sz="quarter" idx="5"/>
          </p:nvPr>
        </p:nvSpPr>
        <p:spPr/>
        <p:txBody>
          <a:bodyPr/>
          <a:lstStyle/>
          <a:p>
            <a:fld id="{37DE7285-998D-4642-A9CB-40E1999933FE}" type="slidenum">
              <a:rPr lang="en-US" smtClean="0"/>
              <a:t>42</a:t>
            </a:fld>
            <a:endParaRPr lang="en-US"/>
          </a:p>
        </p:txBody>
      </p:sp>
    </p:spTree>
    <p:extLst>
      <p:ext uri="{BB962C8B-B14F-4D97-AF65-F5344CB8AC3E}">
        <p14:creationId xmlns:p14="http://schemas.microsoft.com/office/powerpoint/2010/main" val="2108610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DE7285-998D-4642-A9CB-40E1999933FE}" type="slidenum">
              <a:rPr lang="en-US" smtClean="0"/>
              <a:t>5</a:t>
            </a:fld>
            <a:endParaRPr lang="en-US"/>
          </a:p>
        </p:txBody>
      </p:sp>
    </p:spTree>
    <p:extLst>
      <p:ext uri="{BB962C8B-B14F-4D97-AF65-F5344CB8AC3E}">
        <p14:creationId xmlns:p14="http://schemas.microsoft.com/office/powerpoint/2010/main" val="1918224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t>Also </a:t>
            </a:r>
          </a:p>
        </p:txBody>
      </p:sp>
      <p:sp>
        <p:nvSpPr>
          <p:cNvPr id="4" name="Slide Number Placeholder 3"/>
          <p:cNvSpPr>
            <a:spLocks noGrp="1"/>
          </p:cNvSpPr>
          <p:nvPr>
            <p:ph type="sldNum" sz="quarter" idx="5"/>
          </p:nvPr>
        </p:nvSpPr>
        <p:spPr/>
        <p:txBody>
          <a:bodyPr/>
          <a:lstStyle/>
          <a:p>
            <a:fld id="{31E278FC-DA80-49F1-8296-008BEC146A4E}" type="slidenum">
              <a:rPr lang="en-US" smtClean="0"/>
              <a:t>43</a:t>
            </a:fld>
            <a:endParaRPr lang="en-US"/>
          </a:p>
        </p:txBody>
      </p:sp>
    </p:spTree>
    <p:extLst>
      <p:ext uri="{BB962C8B-B14F-4D97-AF65-F5344CB8AC3E}">
        <p14:creationId xmlns:p14="http://schemas.microsoft.com/office/powerpoint/2010/main" val="40767870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t>What</a:t>
            </a:r>
            <a:r>
              <a:rPr lang="en-US" baseline="0"/>
              <a:t> is TDO</a:t>
            </a:r>
          </a:p>
          <a:p>
            <a:r>
              <a:rPr lang="en-US" baseline="0"/>
              <a:t>What are we here to discuss today.</a:t>
            </a:r>
            <a:endParaRPr lang="en-US"/>
          </a:p>
        </p:txBody>
      </p:sp>
      <p:sp>
        <p:nvSpPr>
          <p:cNvPr id="4" name="Slide Number Placeholder 3"/>
          <p:cNvSpPr>
            <a:spLocks noGrp="1"/>
          </p:cNvSpPr>
          <p:nvPr>
            <p:ph type="sldNum" sz="quarter" idx="5"/>
          </p:nvPr>
        </p:nvSpPr>
        <p:spPr/>
        <p:txBody>
          <a:bodyPr/>
          <a:lstStyle/>
          <a:p>
            <a:fld id="{31E278FC-DA80-49F1-8296-008BEC146A4E}" type="slidenum">
              <a:rPr lang="en-US" smtClean="0"/>
              <a:t>44</a:t>
            </a:fld>
            <a:endParaRPr lang="en-US"/>
          </a:p>
        </p:txBody>
      </p:sp>
    </p:spTree>
    <p:extLst>
      <p:ext uri="{BB962C8B-B14F-4D97-AF65-F5344CB8AC3E}">
        <p14:creationId xmlns:p14="http://schemas.microsoft.com/office/powerpoint/2010/main" val="27088537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Well with all of this in mind… (next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E7285-998D-4642-A9CB-40E1999933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30737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DE7285-998D-4642-A9CB-40E1999933FE}" type="slidenum">
              <a:rPr lang="en-US" smtClean="0"/>
              <a:t>46</a:t>
            </a:fld>
            <a:endParaRPr lang="en-US"/>
          </a:p>
        </p:txBody>
      </p:sp>
    </p:spTree>
    <p:extLst>
      <p:ext uri="{BB962C8B-B14F-4D97-AF65-F5344CB8AC3E}">
        <p14:creationId xmlns:p14="http://schemas.microsoft.com/office/powerpoint/2010/main" val="34524026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Case plans should not be one size fits all – each plan is tailored to the specific risk level, needs, and responsivity factors of individual youth.</a:t>
            </a:r>
          </a:p>
          <a:p>
            <a:pPr marL="171450" indent="-171450">
              <a:buFont typeface="Arial" panose="020B0604020202020204" pitchFamily="34" charset="0"/>
              <a:buChar char="•"/>
            </a:pPr>
            <a:r>
              <a:rPr lang="en-US"/>
              <a:t>A YASI case plan also will not include punitive services – HOWEVER, that does not mean those services cannot be used when necessary for public safety. </a:t>
            </a:r>
          </a:p>
          <a:p>
            <a:pPr marL="171450" indent="-171450">
              <a:buFont typeface="Arial" panose="020B0604020202020204" pitchFamily="34" charset="0"/>
              <a:buChar char="•"/>
            </a:pPr>
            <a:r>
              <a:rPr lang="en-US"/>
              <a:t>All counties were asked to create a service matrix early in YASI implementation to identify available interventions for each risk level within different domains. </a:t>
            </a:r>
          </a:p>
          <a:p>
            <a:pPr marL="628650" lvl="1" indent="-171450">
              <a:buFont typeface="Arial" panose="020B0604020202020204" pitchFamily="34" charset="0"/>
              <a:buChar char="•"/>
            </a:pPr>
            <a:r>
              <a:rPr lang="en-US"/>
              <a:t>No secret that in many communities, there are likely gaps in available services. </a:t>
            </a:r>
          </a:p>
          <a:p>
            <a:pPr marL="628650" lvl="1" indent="-171450">
              <a:buFont typeface="Arial" panose="020B0604020202020204" pitchFamily="34" charset="0"/>
              <a:buChar char="•"/>
            </a:pPr>
            <a:r>
              <a:rPr lang="en-US"/>
              <a:t>A community’s ability to match services to identified needs is only as good as the array of services available.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2D132-A7EC-413A-BA4E-B5A44D565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18751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t>Rate of recidivism decreases when we match services.</a:t>
            </a:r>
          </a:p>
          <a:p>
            <a:endParaRPr lang="en-US"/>
          </a:p>
          <a:p>
            <a:r>
              <a:rPr lang="en-US" b="0" i="0">
                <a:solidFill>
                  <a:srgbClr val="333333"/>
                </a:solidFill>
                <a:effectLst/>
                <a:latin typeface="-apple-system"/>
              </a:rPr>
              <a:t>Research on implementation of a case management plan informed by valid risk assessment in justice services is important in contributing to evidence-based practice but has been neglected in youth justice. They examined the connections between risk assessment, treatment, and recidivism by focusing on the individual criminogenic needs domain level. Controlling for static risk, dynamic criminogenic needs significantly predicted re-offense. Meeting individual needs in treatment was associated with decreased offending. However, there is “slippage” in the system that reduces practitioners’ ability to effectively address needs. Even in domains where interventions are available, many youth are not receiving services matched to their needs. Implications and limitations of findings are discussed.</a:t>
            </a:r>
          </a:p>
          <a:p>
            <a:endParaRPr lang="en-US" b="0" i="0">
              <a:solidFill>
                <a:srgbClr val="333333"/>
              </a:solidFill>
              <a:effectLst/>
              <a:latin typeface="-apple-system"/>
            </a:endParaRPr>
          </a:p>
          <a:p>
            <a:r>
              <a:rPr lang="en-US" b="0" i="0">
                <a:solidFill>
                  <a:srgbClr val="222222"/>
                </a:solidFill>
                <a:effectLst/>
                <a:latin typeface="Arial" panose="020B0604020202020204" pitchFamily="34" charset="0"/>
              </a:rPr>
              <a:t>Peterson-</a:t>
            </a:r>
            <a:r>
              <a:rPr lang="en-US" b="0" i="0" err="1">
                <a:solidFill>
                  <a:srgbClr val="222222"/>
                </a:solidFill>
                <a:effectLst/>
                <a:latin typeface="Arial" panose="020B0604020202020204" pitchFamily="34" charset="0"/>
              </a:rPr>
              <a:t>Badali</a:t>
            </a:r>
            <a:r>
              <a:rPr lang="en-US" b="0" i="0">
                <a:solidFill>
                  <a:srgbClr val="222222"/>
                </a:solidFill>
                <a:effectLst/>
                <a:latin typeface="Arial" panose="020B0604020202020204" pitchFamily="34" charset="0"/>
              </a:rPr>
              <a:t>, M., Skilling, T., &amp; </a:t>
            </a:r>
            <a:r>
              <a:rPr lang="en-US" b="0" i="0" err="1">
                <a:solidFill>
                  <a:srgbClr val="222222"/>
                </a:solidFill>
                <a:effectLst/>
                <a:latin typeface="Arial" panose="020B0604020202020204" pitchFamily="34" charset="0"/>
              </a:rPr>
              <a:t>Haqanee</a:t>
            </a:r>
            <a:r>
              <a:rPr lang="en-US" b="0" i="0">
                <a:solidFill>
                  <a:srgbClr val="222222"/>
                </a:solidFill>
                <a:effectLst/>
                <a:latin typeface="Arial" panose="020B0604020202020204" pitchFamily="34" charset="0"/>
              </a:rPr>
              <a:t>, Z. (2015). Examining implementation of risk assessment in case management for youth in the justice system. </a:t>
            </a:r>
            <a:r>
              <a:rPr lang="en-US" b="0" i="1">
                <a:solidFill>
                  <a:srgbClr val="222222"/>
                </a:solidFill>
                <a:effectLst/>
                <a:latin typeface="Arial" panose="020B0604020202020204" pitchFamily="34" charset="0"/>
              </a:rPr>
              <a:t>Criminal Justice and Behavior</a:t>
            </a:r>
            <a:r>
              <a:rPr lang="en-US" b="0" i="0">
                <a:solidFill>
                  <a:srgbClr val="222222"/>
                </a:solidFill>
                <a:effectLst/>
                <a:latin typeface="Arial" panose="020B0604020202020204" pitchFamily="34" charset="0"/>
              </a:rPr>
              <a:t>, </a:t>
            </a:r>
            <a:r>
              <a:rPr lang="en-US" b="0" i="1">
                <a:solidFill>
                  <a:srgbClr val="222222"/>
                </a:solidFill>
                <a:effectLst/>
                <a:latin typeface="Arial" panose="020B0604020202020204" pitchFamily="34" charset="0"/>
              </a:rPr>
              <a:t>42</a:t>
            </a:r>
            <a:r>
              <a:rPr lang="en-US" b="0" i="0">
                <a:solidFill>
                  <a:srgbClr val="222222"/>
                </a:solidFill>
                <a:effectLst/>
                <a:latin typeface="Arial" panose="020B0604020202020204" pitchFamily="34" charset="0"/>
              </a:rPr>
              <a:t>(3), 304-320.</a:t>
            </a:r>
            <a:endParaRPr lang="en-US"/>
          </a:p>
        </p:txBody>
      </p:sp>
      <p:sp>
        <p:nvSpPr>
          <p:cNvPr id="4" name="Slide Number Placeholder 3"/>
          <p:cNvSpPr>
            <a:spLocks noGrp="1"/>
          </p:cNvSpPr>
          <p:nvPr>
            <p:ph type="sldNum" sz="quarter" idx="5"/>
          </p:nvPr>
        </p:nvSpPr>
        <p:spPr/>
        <p:txBody>
          <a:bodyPr/>
          <a:lstStyle/>
          <a:p>
            <a:fld id="{37DE7285-998D-4642-A9CB-40E1999933FE}" type="slidenum">
              <a:rPr lang="en-US" smtClean="0"/>
              <a:t>48</a:t>
            </a:fld>
            <a:endParaRPr lang="en-US"/>
          </a:p>
        </p:txBody>
      </p:sp>
    </p:spTree>
    <p:extLst>
      <p:ext uri="{BB962C8B-B14F-4D97-AF65-F5344CB8AC3E}">
        <p14:creationId xmlns:p14="http://schemas.microsoft.com/office/powerpoint/2010/main" val="38907864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a:p>
            <a:r>
              <a:rPr lang="en-US"/>
              <a:t>Service Matrix, each county has one and would use it to case plan services/interventions with families post-</a:t>
            </a:r>
            <a:r>
              <a:rPr lang="en-US" err="1"/>
              <a:t>dispo</a:t>
            </a:r>
            <a:endParaRPr lang="en-US"/>
          </a:p>
        </p:txBody>
      </p:sp>
      <p:sp>
        <p:nvSpPr>
          <p:cNvPr id="4" name="Slide Number Placeholder 3"/>
          <p:cNvSpPr>
            <a:spLocks noGrp="1"/>
          </p:cNvSpPr>
          <p:nvPr>
            <p:ph type="sldNum" sz="quarter" idx="5"/>
          </p:nvPr>
        </p:nvSpPr>
        <p:spPr/>
        <p:txBody>
          <a:bodyPr/>
          <a:lstStyle/>
          <a:p>
            <a:fld id="{BEB9B910-5859-48B5-A10C-1F33323A4C72}" type="slidenum">
              <a:rPr lang="en-US" smtClean="0"/>
              <a:t>49</a:t>
            </a:fld>
            <a:endParaRPr lang="en-US"/>
          </a:p>
        </p:txBody>
      </p:sp>
    </p:spTree>
    <p:extLst>
      <p:ext uri="{BB962C8B-B14F-4D97-AF65-F5344CB8AC3E}">
        <p14:creationId xmlns:p14="http://schemas.microsoft.com/office/powerpoint/2010/main" val="18175723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Research shows us that when predicting outcomes for individuals in the justice system, justice professionals “get it right” about 50% of the time when using only their professional judgement. By using actuarial tools, or assessment tools like the YASI, we increase that accuracy to about 70-75%. </a:t>
            </a:r>
          </a:p>
          <a:p>
            <a:pPr>
              <a:buFont typeface="Arial" panose="020B0604020202020204" pitchFamily="34" charset="0"/>
              <a:buNone/>
            </a:pPr>
            <a:r>
              <a:rPr lang="en-US"/>
              <a:t>	</a:t>
            </a:r>
          </a:p>
          <a:p>
            <a:pPr>
              <a:buFont typeface="Arial" panose="020B0604020202020204" pitchFamily="34" charset="0"/>
              <a:buNone/>
            </a:pPr>
            <a:r>
              <a:rPr lang="en-US"/>
              <a:t>Administering an empirically based risk assessment tool and then using those findings to guide case planning, is an example of an Evidence-Based Practice.</a:t>
            </a:r>
          </a:p>
          <a:p>
            <a:pPr>
              <a:buFont typeface="Arial" panose="020B0604020202020204" pitchFamily="34" charset="0"/>
              <a:buNone/>
            </a:pPr>
            <a:endParaRPr lang="en-US"/>
          </a:p>
          <a:p>
            <a:pPr>
              <a:buFont typeface="Arial" panose="020B0604020202020204" pitchFamily="34" charset="0"/>
              <a:buNone/>
            </a:pPr>
            <a:r>
              <a:rPr lang="en-US"/>
              <a:t>Let’s look at the example case of Katie Kennedy. She gets into a physical fight with her mom after skipping school with her friends for the day and coming home late.   The YASI identifies strengths, but also areas that are needs for the family, including Katie’s attendance at school, her peer group, and AODA concerns within the family.  In the past, our professional judgement might lead us to believe that we should case plan around Katie’s truancy, her delinquent friends, or Mom’s struggles with drinking. These are aspects of the story that we can easily see and measure. However, when we use the YASI Assessment, we see that the issues that repeatedly arise between Katie and Mom are more likely due to Katie’s thoughts/feelings towards authority figures (Mom), her belief that the use of physical aggression is sometimes warranted, her inability to think about the consequences of her actions, and Mom’s lack of appropriate consequences when Katie breaks the rules. </a:t>
            </a:r>
          </a:p>
          <a:p>
            <a:pPr>
              <a:buFont typeface="Arial" panose="020B0604020202020204" pitchFamily="34" charset="0"/>
              <a:buNone/>
            </a:pPr>
            <a:endParaRPr lang="en-US"/>
          </a:p>
          <a:p>
            <a:pPr>
              <a:buFont typeface="Arial" panose="020B0604020202020204" pitchFamily="34" charset="0"/>
              <a:buNone/>
            </a:pPr>
            <a:r>
              <a:rPr lang="en-US"/>
              <a:t>If we use only professional judgement, we might increase Katie’s school attendance, something that was not the main focus of the current referral, but we would also likely see her back with a new referral for fighting with Mom (or another authority figure) under different circumstances. The YASI helps us to pinpoint the specific </a:t>
            </a:r>
            <a:r>
              <a:rPr lang="en-US" b="1" u="sng"/>
              <a:t>internals</a:t>
            </a:r>
            <a:r>
              <a:rPr lang="en-US"/>
              <a:t>, that are often hard to see outwardly, by focusing on the event that led to the referral. There may also be specific </a:t>
            </a:r>
            <a:r>
              <a:rPr lang="en-US" b="1" u="sng"/>
              <a:t>external</a:t>
            </a:r>
            <a:r>
              <a:rPr lang="en-US"/>
              <a:t> parts of a youth’s referral behavior, that when addressed, may lower the risk of recidivism. Youth Justice Professionals are trained to conduct behavioral analysis interviews with the youth, family, and other credible resources to get to these internals and externals with the youth, to develop an evidence-based case plan.  </a:t>
            </a:r>
          </a:p>
          <a:p>
            <a:endParaRPr lang="en-US"/>
          </a:p>
        </p:txBody>
      </p:sp>
      <p:sp>
        <p:nvSpPr>
          <p:cNvPr id="4" name="Slide Number Placeholder 3"/>
          <p:cNvSpPr>
            <a:spLocks noGrp="1"/>
          </p:cNvSpPr>
          <p:nvPr>
            <p:ph type="sldNum" sz="quarter" idx="5"/>
          </p:nvPr>
        </p:nvSpPr>
        <p:spPr/>
        <p:txBody>
          <a:bodyPr/>
          <a:lstStyle/>
          <a:p>
            <a:pPr defTabSz="948507">
              <a:defRPr/>
            </a:pPr>
            <a:fld id="{31E278FC-DA80-49F1-8296-008BEC146A4E}" type="slidenum">
              <a:rPr lang="en-US">
                <a:solidFill>
                  <a:prstClr val="black"/>
                </a:solidFill>
                <a:latin typeface="Calibri" panose="020F0502020204030204"/>
              </a:rPr>
              <a:pPr defTabSz="948507">
                <a:defRPr/>
              </a:pPr>
              <a:t>50</a:t>
            </a:fld>
            <a:endParaRPr lang="en-US">
              <a:solidFill>
                <a:prstClr val="black"/>
              </a:solidFill>
              <a:latin typeface="Calibri" panose="020F0502020204030204"/>
            </a:endParaRPr>
          </a:p>
        </p:txBody>
      </p:sp>
    </p:spTree>
    <p:extLst>
      <p:ext uri="{BB962C8B-B14F-4D97-AF65-F5344CB8AC3E}">
        <p14:creationId xmlns:p14="http://schemas.microsoft.com/office/powerpoint/2010/main" val="3666682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48507">
              <a:defRPr/>
            </a:pPr>
            <a:r>
              <a:rPr lang="en-US"/>
              <a:t>Keeping in mind these are the sanctions available….</a:t>
            </a:r>
          </a:p>
          <a:p>
            <a:pPr defTabSz="948507">
              <a:defRPr/>
            </a:pPr>
            <a:r>
              <a:rPr lang="en-US"/>
              <a:t>What can worker do in short of these violations: Worker may request meeting with family, YASI reassessment, or meeting with school (depending on case)_</a:t>
            </a:r>
          </a:p>
          <a:p>
            <a:endParaRPr lang="en-US" b="0" i="0" u="none" strike="noStrike">
              <a:solidFill>
                <a:srgbClr val="105DA7"/>
              </a:solidFill>
              <a:effectLst/>
              <a:latin typeface="YADWjpfPmdk 0"/>
            </a:endParaRPr>
          </a:p>
          <a:p>
            <a:endParaRPr lang="en-US" b="0" i="0" u="none" strike="noStrike">
              <a:solidFill>
                <a:srgbClr val="105DA7"/>
              </a:solidFill>
              <a:effectLst/>
              <a:latin typeface="YADWjpfPmdk 0"/>
            </a:endParaRPr>
          </a:p>
          <a:p>
            <a:r>
              <a:rPr lang="en-US" b="0" i="0" u="none" strike="noStrike">
                <a:solidFill>
                  <a:srgbClr val="105DA7"/>
                </a:solidFill>
                <a:effectLst/>
                <a:latin typeface="YADWjpfPmdk 0"/>
              </a:rPr>
              <a:t>1. Placement in a secure detention facility (delinquency only) for not more than 10 days per violation.</a:t>
            </a:r>
            <a:endParaRPr lang="en-US">
              <a:solidFill>
                <a:srgbClr val="105DA7"/>
              </a:solidFill>
              <a:effectLst/>
              <a:latin typeface="YADWjpfPmdk 0"/>
            </a:endParaRPr>
          </a:p>
          <a:p>
            <a:r>
              <a:rPr lang="en-US" b="0" i="0" u="none" strike="noStrike">
                <a:solidFill>
                  <a:srgbClr val="105DA7"/>
                </a:solidFill>
                <a:effectLst/>
                <a:latin typeface="YADWjpfPmdk 0"/>
              </a:rPr>
              <a:t>2. Placement in a shelter or other non-secure facility for up to 10 days per violation</a:t>
            </a:r>
            <a:endParaRPr lang="en-US">
              <a:solidFill>
                <a:srgbClr val="105DA7"/>
              </a:solidFill>
              <a:effectLst/>
              <a:latin typeface="YADWjpfPmdk 0"/>
            </a:endParaRPr>
          </a:p>
          <a:p>
            <a:r>
              <a:rPr lang="en-US" b="0" i="0" u="none" strike="noStrike">
                <a:solidFill>
                  <a:srgbClr val="105DA7"/>
                </a:solidFill>
                <a:effectLst/>
                <a:latin typeface="YADWjpfPmdk 0"/>
              </a:rPr>
              <a:t>3. Suspension of operating privilege or a hunting or fishing license for not more than 3 years.</a:t>
            </a:r>
            <a:endParaRPr lang="en-US">
              <a:solidFill>
                <a:srgbClr val="105DA7"/>
              </a:solidFill>
              <a:effectLst/>
              <a:latin typeface="YADWjpfPmdk 0"/>
            </a:endParaRPr>
          </a:p>
          <a:p>
            <a:r>
              <a:rPr lang="en-US" b="0" i="0" u="none" strike="noStrike">
                <a:solidFill>
                  <a:srgbClr val="105DA7"/>
                </a:solidFill>
                <a:effectLst/>
                <a:latin typeface="YADWjpfPmdk 0"/>
              </a:rPr>
              <a:t>4. Detention in my home or current residence for a period of not more than 30 days under rules of supervision specified in the order including Electronic Monitoring.</a:t>
            </a:r>
            <a:endParaRPr lang="en-US">
              <a:solidFill>
                <a:srgbClr val="105DA7"/>
              </a:solidFill>
              <a:effectLst/>
              <a:latin typeface="YADWjpfPmdk 0"/>
            </a:endParaRPr>
          </a:p>
          <a:p>
            <a:r>
              <a:rPr lang="en-US" b="0" i="0" u="none" strike="noStrike">
                <a:solidFill>
                  <a:srgbClr val="105DA7"/>
                </a:solidFill>
                <a:effectLst/>
                <a:latin typeface="YADWjpfPmdk 0"/>
              </a:rPr>
              <a:t>5. Not more than 25 hours without pay in a supervised work program or other community service.</a:t>
            </a:r>
            <a:endParaRPr lang="en-US">
              <a:solidFill>
                <a:srgbClr val="105DA7"/>
              </a:solidFill>
              <a:effectLst/>
              <a:latin typeface="YADWjpfPmdk 0"/>
            </a:endParaRPr>
          </a:p>
          <a:p>
            <a:r>
              <a:rPr lang="en-US" b="0" i="0" u="none" strike="noStrike">
                <a:solidFill>
                  <a:srgbClr val="105DA7"/>
                </a:solidFill>
                <a:effectLst/>
                <a:latin typeface="YADWjpfPmdk 0"/>
              </a:rPr>
              <a:t>6. A case manager may take me into custody and place me in a secure detention facility or in a shelter or other non-secure facility without a hearing for 72 hours if I violate the terms of supervision or if I am under investigation for violating the terms of supervision. </a:t>
            </a:r>
            <a:endParaRPr lang="en-US">
              <a:solidFill>
                <a:srgbClr val="105DA7"/>
              </a:solidFill>
              <a:effectLst/>
              <a:latin typeface="YADWjpfPmdk 0"/>
            </a:endParaRPr>
          </a:p>
          <a:p>
            <a:r>
              <a:rPr lang="en-US" b="0" i="0" u="none" strike="noStrike">
                <a:solidFill>
                  <a:srgbClr val="105DA7"/>
                </a:solidFill>
                <a:effectLst/>
                <a:latin typeface="YADWjpfPmdk 0"/>
              </a:rPr>
              <a:t>7. [Intensive Supervision only] A case manager may take me into custody and place me in non-secure custody for not more than 30 days if I am in need of crisis intervention.</a:t>
            </a:r>
            <a:endParaRPr lang="en-US">
              <a:solidFill>
                <a:srgbClr val="105DA7"/>
              </a:solidFill>
              <a:effectLst/>
              <a:latin typeface="YADWjpfPmdk 0"/>
            </a:endParaRPr>
          </a:p>
          <a:p>
            <a:endParaRPr lang="en-US"/>
          </a:p>
          <a:p>
            <a:r>
              <a:rPr lang="en-US"/>
              <a:t>What can worker do in short of these violations: Worker may request meeting with family, YASI reassessment, or meeting with school (depending on case)_</a:t>
            </a:r>
          </a:p>
          <a:p>
            <a:endParaRPr lang="en-US"/>
          </a:p>
          <a:p>
            <a:r>
              <a:rPr lang="en-US"/>
              <a:t>Ensure that when you are drafting conditions that the violation would warrant going back into court for any of the above sanctions. Its important to have a consistent message about violations across all conditions. </a:t>
            </a:r>
          </a:p>
        </p:txBody>
      </p:sp>
      <p:sp>
        <p:nvSpPr>
          <p:cNvPr id="4" name="Slide Number Placeholder 3"/>
          <p:cNvSpPr>
            <a:spLocks noGrp="1"/>
          </p:cNvSpPr>
          <p:nvPr>
            <p:ph type="sldNum" sz="quarter" idx="5"/>
          </p:nvPr>
        </p:nvSpPr>
        <p:spPr/>
        <p:txBody>
          <a:bodyPr/>
          <a:lstStyle/>
          <a:p>
            <a:fld id="{31E278FC-DA80-49F1-8296-008BEC146A4E}" type="slidenum">
              <a:rPr lang="en-US" smtClean="0"/>
              <a:t>51</a:t>
            </a:fld>
            <a:endParaRPr lang="en-US"/>
          </a:p>
        </p:txBody>
      </p:sp>
    </p:spTree>
    <p:extLst>
      <p:ext uri="{BB962C8B-B14F-4D97-AF65-F5344CB8AC3E}">
        <p14:creationId xmlns:p14="http://schemas.microsoft.com/office/powerpoint/2010/main" val="27852808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E278FC-DA80-49F1-8296-008BEC146A4E}" type="slidenum">
              <a:rPr lang="en-US" smtClean="0"/>
              <a:t>52</a:t>
            </a:fld>
            <a:endParaRPr lang="en-US"/>
          </a:p>
        </p:txBody>
      </p:sp>
    </p:spTree>
    <p:extLst>
      <p:ext uri="{BB962C8B-B14F-4D97-AF65-F5344CB8AC3E}">
        <p14:creationId xmlns:p14="http://schemas.microsoft.com/office/powerpoint/2010/main" val="317116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CCIP – speak to the history. DCF Judicial workgroup was a catalyst for starting this work in WI.</a:t>
            </a:r>
          </a:p>
        </p:txBody>
      </p:sp>
      <p:sp>
        <p:nvSpPr>
          <p:cNvPr id="4" name="Slide Number Placeholder 3"/>
          <p:cNvSpPr>
            <a:spLocks noGrp="1"/>
          </p:cNvSpPr>
          <p:nvPr>
            <p:ph type="sldNum" sz="quarter" idx="5"/>
          </p:nvPr>
        </p:nvSpPr>
        <p:spPr/>
        <p:txBody>
          <a:bodyPr/>
          <a:lstStyle/>
          <a:p>
            <a:fld id="{37DE7285-998D-4642-A9CB-40E1999933FE}" type="slidenum">
              <a:rPr lang="en-US" smtClean="0"/>
              <a:t>6</a:t>
            </a:fld>
            <a:endParaRPr lang="en-US"/>
          </a:p>
        </p:txBody>
      </p:sp>
    </p:spTree>
    <p:extLst>
      <p:ext uri="{BB962C8B-B14F-4D97-AF65-F5344CB8AC3E}">
        <p14:creationId xmlns:p14="http://schemas.microsoft.com/office/powerpoint/2010/main" val="2330812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1"/>
              <a:t>RNR:  </a:t>
            </a:r>
          </a:p>
          <a:p>
            <a:r>
              <a:rPr lang="en-US" i="1">
                <a:solidFill>
                  <a:srgbClr val="7030A0"/>
                </a:solidFill>
              </a:rPr>
              <a:t>Risk principle</a:t>
            </a:r>
            <a:r>
              <a:rPr lang="en-US">
                <a:solidFill>
                  <a:srgbClr val="7030A0"/>
                </a:solidFill>
              </a:rPr>
              <a:t>: </a:t>
            </a:r>
            <a:r>
              <a:rPr lang="en-US"/>
              <a:t>Match the level of service to the individual’s risk to re-offend.</a:t>
            </a:r>
          </a:p>
          <a:p>
            <a:r>
              <a:rPr lang="en-US" i="1"/>
              <a:t>Need principle</a:t>
            </a:r>
            <a:r>
              <a:rPr lang="en-US"/>
              <a:t>: Assess criminogenic needs and target them in treatment.</a:t>
            </a:r>
          </a:p>
          <a:p>
            <a:r>
              <a:rPr lang="en-US" i="1"/>
              <a:t>Responsivity principle</a:t>
            </a:r>
            <a:r>
              <a:rPr lang="en-US"/>
              <a:t>: Maximize the individual’s ability to learn from a rehabilitative intervention by providing cognitive behavioral treatment and tailoring the intervention to the learning style, motivation, abilities and strengths of the individual.</a:t>
            </a:r>
          </a:p>
          <a:p>
            <a:endParaRPr lang="en-US" b="1"/>
          </a:p>
          <a:p>
            <a:r>
              <a:rPr lang="en-US" b="1">
                <a:solidFill>
                  <a:schemeClr val="accent2"/>
                </a:solidFill>
              </a:rPr>
              <a:t>Assesses Youth Strengths and Protective Factors: </a:t>
            </a:r>
            <a:r>
              <a:rPr lang="en-US">
                <a:solidFill>
                  <a:schemeClr val="accent2"/>
                </a:solidFill>
              </a:rPr>
              <a:t>Research on strengths and developmental assets has taught us how protective factors can buffer risk and promote resiliency.  Youth at high-risk to reoffend who possess protective factors have appreciably better outcomes. </a:t>
            </a:r>
          </a:p>
          <a:p>
            <a:endParaRPr lang="en-US">
              <a:solidFill>
                <a:schemeClr val="accent2"/>
              </a:solidFill>
            </a:endParaRPr>
          </a:p>
          <a:p>
            <a:r>
              <a:rPr lang="en-US" b="1">
                <a:solidFill>
                  <a:schemeClr val="accent2"/>
                </a:solidFill>
              </a:rPr>
              <a:t>YASI is </a:t>
            </a:r>
            <a:r>
              <a:rPr lang="en-US" b="0">
                <a:solidFill>
                  <a:schemeClr val="accent2"/>
                </a:solidFill>
              </a:rPr>
              <a:t>Gender Specific, Trauma Informed, Youth Focused and documents </a:t>
            </a:r>
            <a:r>
              <a:rPr lang="en-US" b="1">
                <a:solidFill>
                  <a:schemeClr val="accent2"/>
                </a:solidFill>
              </a:rPr>
              <a:t>responsivity factors </a:t>
            </a:r>
            <a:r>
              <a:rPr lang="en-US" b="0">
                <a:solidFill>
                  <a:schemeClr val="accent2"/>
                </a:solidFill>
              </a:rPr>
              <a:t>such as mental health and trauma. </a:t>
            </a:r>
          </a:p>
          <a:p>
            <a:endParaRPr lang="en-US" b="0">
              <a:solidFill>
                <a:schemeClr val="accent2"/>
              </a:solidFill>
            </a:endParaRPr>
          </a:p>
          <a:p>
            <a:r>
              <a:rPr lang="en-US" b="1">
                <a:solidFill>
                  <a:schemeClr val="accent2"/>
                </a:solidFill>
              </a:rPr>
              <a:t>MI</a:t>
            </a:r>
            <a:r>
              <a:rPr lang="en-US" b="0">
                <a:solidFill>
                  <a:schemeClr val="accent2"/>
                </a:solidFill>
              </a:rPr>
              <a:t>: YASI uses an interviewing technique that is an evidence-based approach to behavior change.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B9B910-5859-48B5-A10C-1F33323A4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12621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B9B910-5859-48B5-A10C-1F33323A4C72}" type="slidenum">
              <a:rPr lang="en-US" smtClean="0"/>
              <a:t>54</a:t>
            </a:fld>
            <a:endParaRPr lang="en-US"/>
          </a:p>
        </p:txBody>
      </p:sp>
    </p:spTree>
    <p:extLst>
      <p:ext uri="{BB962C8B-B14F-4D97-AF65-F5344CB8AC3E}">
        <p14:creationId xmlns:p14="http://schemas.microsoft.com/office/powerpoint/2010/main" val="39484358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t>Research on the use of validated assessments in youth justice has grown significantly in the last decade. Assessment tools are often described as the foundation of evidence-based practices. </a:t>
            </a:r>
          </a:p>
          <a:p>
            <a:r>
              <a:rPr lang="en-US"/>
              <a:t>• We do not want to intervene more or less than is necessary. A validated assessment tool helps us match youth with the most effective level and type of supervision and services. </a:t>
            </a:r>
          </a:p>
          <a:p>
            <a:r>
              <a:rPr lang="en-US"/>
              <a:t>• This is about a more efficient use of resources to improve outcomes for youth and families, and ultimately increase community safety. </a:t>
            </a:r>
          </a:p>
          <a:p>
            <a:endParaRPr lang="en-US"/>
          </a:p>
          <a:p>
            <a:endParaRPr lang="en-US"/>
          </a:p>
        </p:txBody>
      </p:sp>
      <p:sp>
        <p:nvSpPr>
          <p:cNvPr id="4" name="Slide Number Placeholder 3"/>
          <p:cNvSpPr>
            <a:spLocks noGrp="1"/>
          </p:cNvSpPr>
          <p:nvPr>
            <p:ph type="sldNum" sz="quarter" idx="5"/>
          </p:nvPr>
        </p:nvSpPr>
        <p:spPr/>
        <p:txBody>
          <a:bodyPr/>
          <a:lstStyle/>
          <a:p>
            <a:fld id="{BEB9B910-5859-48B5-A10C-1F33323A4C72}" type="slidenum">
              <a:rPr lang="en-US" smtClean="0"/>
              <a:t>55</a:t>
            </a:fld>
            <a:endParaRPr lang="en-US"/>
          </a:p>
        </p:txBody>
      </p:sp>
    </p:spTree>
    <p:extLst>
      <p:ext uri="{BB962C8B-B14F-4D97-AF65-F5344CB8AC3E}">
        <p14:creationId xmlns:p14="http://schemas.microsoft.com/office/powerpoint/2010/main" val="2400836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DCF provides counties with several tools to accomplish this vision. </a:t>
            </a:r>
          </a:p>
          <a:p>
            <a:pPr marL="171450" indent="-171450">
              <a:buFont typeface="Arial" panose="020B0604020202020204" pitchFamily="34" charset="0"/>
              <a:buChar char="•"/>
            </a:pPr>
            <a:r>
              <a:rPr lang="en-US"/>
              <a:t>We’ll talk in more detail about the YASI and YJ court report in a moment.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Data is a really important component of any evidence-informed practice as it helps us to check on how we’re doing. Counties also have access to some YJ referral and YASI data via eWiSACWIS and DCF staff is always available to support in basic analysis of that information as needed.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There are also a few tools that are available upon request or via competitive opportunity. </a:t>
            </a:r>
          </a:p>
          <a:p>
            <a:pPr marL="628650" lvl="1" indent="-171450">
              <a:buFont typeface="Arial" panose="020B0604020202020204" pitchFamily="34" charset="0"/>
              <a:buChar char="•"/>
            </a:pPr>
            <a:r>
              <a:rPr lang="en-US"/>
              <a:t>This includes the Tailored Dispositional Orders Training and two grant opportunities – the YJ innovation grants and the community intervention program</a:t>
            </a:r>
          </a:p>
          <a:p>
            <a:pPr marL="0" lvl="0" indent="0">
              <a:buFont typeface="Arial" panose="020B0604020202020204" pitchFamily="34" charset="0"/>
              <a:buNone/>
            </a:pPr>
            <a:endParaRPr lang="en-US"/>
          </a:p>
          <a:p>
            <a:pPr marL="0" lvl="0" indent="0">
              <a:buFont typeface="Arial" panose="020B0604020202020204" pitchFamily="34" charset="0"/>
              <a:buNone/>
            </a:pPr>
            <a:r>
              <a:rPr lang="en-US"/>
              <a:t>YJ is still relatively new to DCF, so we are continuing to build out the state provided resources available to counties. We are hoping this list will grow with time!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2D132-A7EC-413A-BA4E-B5A44D565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8774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66529">
              <a:defRPr/>
            </a:pPr>
            <a:r>
              <a:rPr lang="en-US" err="1">
                <a:latin typeface="Segoe UI" panose="020B0502040204020203" pitchFamily="34" charset="0"/>
              </a:rPr>
              <a:t>eWReports</a:t>
            </a:r>
            <a:r>
              <a:rPr lang="en-US">
                <a:latin typeface="Segoe UI" panose="020B0502040204020203" pitchFamily="34" charset="0"/>
              </a:rPr>
              <a:t> – external partners cannot run these reports, will need to partner with their county human service agencies to get it.</a:t>
            </a:r>
          </a:p>
          <a:p>
            <a:pPr defTabSz="966529">
              <a:defRPr/>
            </a:pPr>
            <a:endParaRPr lang="en-US">
              <a:latin typeface="Segoe UI" panose="020B0502040204020203" pitchFamily="34" charset="0"/>
            </a:endParaRPr>
          </a:p>
          <a:p>
            <a:pPr defTabSz="966529">
              <a:defRPr/>
            </a:pPr>
            <a:r>
              <a:rPr lang="en-US"/>
              <a:t>As the question: After seeing these data slides, ‘What do you want to see/know?’ </a:t>
            </a:r>
            <a:endParaRPr lang="en-US">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31E278FC-DA80-49F1-8296-008BEC146A4E}" type="slidenum">
              <a:rPr lang="en-US" smtClean="0"/>
              <a:t>57</a:t>
            </a:fld>
            <a:endParaRPr lang="en-US"/>
          </a:p>
        </p:txBody>
      </p:sp>
    </p:spTree>
    <p:extLst>
      <p:ext uri="{BB962C8B-B14F-4D97-AF65-F5344CB8AC3E}">
        <p14:creationId xmlns:p14="http://schemas.microsoft.com/office/powerpoint/2010/main" val="34664225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DE7285-998D-4642-A9CB-40E1999933FE}" type="slidenum">
              <a:rPr lang="en-US" smtClean="0"/>
              <a:t>58</a:t>
            </a:fld>
            <a:endParaRPr lang="en-US"/>
          </a:p>
        </p:txBody>
      </p:sp>
    </p:spTree>
    <p:extLst>
      <p:ext uri="{BB962C8B-B14F-4D97-AF65-F5344CB8AC3E}">
        <p14:creationId xmlns:p14="http://schemas.microsoft.com/office/powerpoint/2010/main" val="19859378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8974F-F79C-C772-BEBA-8770464FDB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C3C059-DD9D-5ED9-417B-EFCD0F6B70B2}"/>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ED5BF589-826B-4A48-6678-F8CC3D3AE7B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03C1121-F189-28C5-5A5A-939078464059}"/>
              </a:ext>
            </a:extLst>
          </p:cNvPr>
          <p:cNvSpPr>
            <a:spLocks noGrp="1"/>
          </p:cNvSpPr>
          <p:nvPr>
            <p:ph type="sldNum" sz="quarter" idx="5"/>
          </p:nvPr>
        </p:nvSpPr>
        <p:spPr/>
        <p:txBody>
          <a:bodyPr/>
          <a:lstStyle/>
          <a:p>
            <a:fld id="{37DE7285-998D-4642-A9CB-40E1999933FE}" type="slidenum">
              <a:rPr lang="en-US" smtClean="0"/>
              <a:t>59</a:t>
            </a:fld>
            <a:endParaRPr lang="en-US"/>
          </a:p>
        </p:txBody>
      </p:sp>
    </p:spTree>
    <p:extLst>
      <p:ext uri="{BB962C8B-B14F-4D97-AF65-F5344CB8AC3E}">
        <p14:creationId xmlns:p14="http://schemas.microsoft.com/office/powerpoint/2010/main" val="5848568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F260E-C946-485B-1A60-70D43DD14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C09E4-C6E2-E205-2BA8-1BEB6B34A422}"/>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6BEF6618-80F2-11B7-C8D6-24F9FD587A8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A5FCE7F-B033-302F-6060-A77EC190CF46}"/>
              </a:ext>
            </a:extLst>
          </p:cNvPr>
          <p:cNvSpPr>
            <a:spLocks noGrp="1"/>
          </p:cNvSpPr>
          <p:nvPr>
            <p:ph type="sldNum" sz="quarter" idx="5"/>
          </p:nvPr>
        </p:nvSpPr>
        <p:spPr/>
        <p:txBody>
          <a:bodyPr/>
          <a:lstStyle/>
          <a:p>
            <a:fld id="{37DE7285-998D-4642-A9CB-40E1999933FE}" type="slidenum">
              <a:rPr lang="en-US" smtClean="0"/>
              <a:t>60</a:t>
            </a:fld>
            <a:endParaRPr lang="en-US"/>
          </a:p>
        </p:txBody>
      </p:sp>
    </p:spTree>
    <p:extLst>
      <p:ext uri="{BB962C8B-B14F-4D97-AF65-F5344CB8AC3E}">
        <p14:creationId xmlns:p14="http://schemas.microsoft.com/office/powerpoint/2010/main" val="20958297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2D132-A7EC-413A-BA4E-B5A44D565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8563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Flexible in where counties may land on the spectrum. Depending on where their court partners are…</a:t>
            </a:r>
          </a:p>
          <a:p>
            <a:r>
              <a:rPr lang="en-US" dirty="0"/>
              <a:t>Discussion with YJ conditions. Where would you like to start?</a:t>
            </a:r>
          </a:p>
        </p:txBody>
      </p:sp>
      <p:sp>
        <p:nvSpPr>
          <p:cNvPr id="4" name="Slide Number Placeholder 3"/>
          <p:cNvSpPr>
            <a:spLocks noGrp="1"/>
          </p:cNvSpPr>
          <p:nvPr>
            <p:ph type="sldNum" sz="quarter" idx="5"/>
          </p:nvPr>
        </p:nvSpPr>
        <p:spPr/>
        <p:txBody>
          <a:bodyPr/>
          <a:lstStyle/>
          <a:p>
            <a:fld id="{31E278FC-DA80-49F1-8296-008BEC146A4E}" type="slidenum">
              <a:rPr lang="en-US" smtClean="0"/>
              <a:t>62</a:t>
            </a:fld>
            <a:endParaRPr lang="en-US"/>
          </a:p>
        </p:txBody>
      </p:sp>
    </p:spTree>
    <p:extLst>
      <p:ext uri="{BB962C8B-B14F-4D97-AF65-F5344CB8AC3E}">
        <p14:creationId xmlns:p14="http://schemas.microsoft.com/office/powerpoint/2010/main" val="2881620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E7285-998D-4642-A9CB-40E1999933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5842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AD321-2D3A-6A6B-AFF6-38AA6CC2D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9745FC-961D-3442-49AA-BE23CF6801C4}"/>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78523439-3AD0-050F-3CA9-C6163577A798}"/>
              </a:ext>
            </a:extLst>
          </p:cNvPr>
          <p:cNvSpPr>
            <a:spLocks noGrp="1"/>
          </p:cNvSpPr>
          <p:nvPr>
            <p:ph type="body" idx="1"/>
          </p:nvPr>
        </p:nvSpPr>
        <p:spPr/>
        <p:txBody>
          <a:bodyPr/>
          <a:lstStyle/>
          <a:p>
            <a:r>
              <a:rPr lang="en-US"/>
              <a:t>Flexible in where counties may land on the spectrum. Depending on where their court partners are…</a:t>
            </a:r>
          </a:p>
          <a:p>
            <a:r>
              <a:rPr lang="en-US"/>
              <a:t>Discussion with YJ conditions. Where would you like to start?</a:t>
            </a:r>
          </a:p>
        </p:txBody>
      </p:sp>
      <p:sp>
        <p:nvSpPr>
          <p:cNvPr id="4" name="Slide Number Placeholder 3">
            <a:extLst>
              <a:ext uri="{FF2B5EF4-FFF2-40B4-BE49-F238E27FC236}">
                <a16:creationId xmlns:a16="http://schemas.microsoft.com/office/drawing/2014/main" id="{BDD03849-DE58-4AAC-2000-86B8F0BB67A2}"/>
              </a:ext>
            </a:extLst>
          </p:cNvPr>
          <p:cNvSpPr>
            <a:spLocks noGrp="1"/>
          </p:cNvSpPr>
          <p:nvPr>
            <p:ph type="sldNum" sz="quarter" idx="5"/>
          </p:nvPr>
        </p:nvSpPr>
        <p:spPr/>
        <p:txBody>
          <a:bodyPr/>
          <a:lstStyle/>
          <a:p>
            <a:fld id="{31E278FC-DA80-49F1-8296-008BEC146A4E}" type="slidenum">
              <a:rPr lang="en-US" smtClean="0"/>
              <a:t>63</a:t>
            </a:fld>
            <a:endParaRPr lang="en-US"/>
          </a:p>
        </p:txBody>
      </p:sp>
    </p:spTree>
    <p:extLst>
      <p:ext uri="{BB962C8B-B14F-4D97-AF65-F5344CB8AC3E}">
        <p14:creationId xmlns:p14="http://schemas.microsoft.com/office/powerpoint/2010/main" val="819952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t>Jenna/Sarina ( Initial requests from counties through the county input gathering sessions). </a:t>
            </a:r>
          </a:p>
        </p:txBody>
      </p:sp>
      <p:sp>
        <p:nvSpPr>
          <p:cNvPr id="4" name="Slide Number Placeholder 3"/>
          <p:cNvSpPr>
            <a:spLocks noGrp="1"/>
          </p:cNvSpPr>
          <p:nvPr>
            <p:ph type="sldNum" sz="quarter" idx="5"/>
          </p:nvPr>
        </p:nvSpPr>
        <p:spPr/>
        <p:txBody>
          <a:bodyPr/>
          <a:lstStyle/>
          <a:p>
            <a:fld id="{BEB9B910-5859-48B5-A10C-1F33323A4C72}" type="slidenum">
              <a:rPr lang="en-US" smtClean="0"/>
              <a:t>8</a:t>
            </a:fld>
            <a:endParaRPr lang="en-US"/>
          </a:p>
        </p:txBody>
      </p:sp>
    </p:spTree>
    <p:extLst>
      <p:ext uri="{BB962C8B-B14F-4D97-AF65-F5344CB8AC3E}">
        <p14:creationId xmlns:p14="http://schemas.microsoft.com/office/powerpoint/2010/main" val="149267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t>Overarching goal to only bring in the youth that have primary needs related to delinquency, and not primary needs in MH, School-based issues. </a:t>
            </a:r>
          </a:p>
          <a:p>
            <a:endParaRPr lang="en-US"/>
          </a:p>
          <a:p>
            <a:r>
              <a:rPr lang="en-US"/>
              <a:t>The graph on the left represents what our YJ system has encompassed historically, youth with a variety of primary needs other than delinquency behavior. </a:t>
            </a:r>
          </a:p>
          <a:p>
            <a:r>
              <a:rPr lang="en-US"/>
              <a:t>The graph on the right represents what the state would like to see occur with our YJ system, we would like to see that youth are served in the most appropriate system and youth are not brought in the YJ system that could be met in more appropriate systems, child welfare, mental health and schools. </a:t>
            </a:r>
          </a:p>
          <a:p>
            <a:endParaRPr lang="en-US"/>
          </a:p>
          <a:p>
            <a:r>
              <a:rPr lang="en-US"/>
              <a:t>This does not reflect the youth that sometimes have complex needs and have significant need in multiple areas, these youth often require additional assessments.</a:t>
            </a:r>
          </a:p>
          <a:p>
            <a:endParaRPr lang="en-US"/>
          </a:p>
          <a:p>
            <a:r>
              <a:rPr lang="en-US"/>
              <a:t>CCIP – chimes in here acknowledging the challenges associated with Mental Health and resources available to counties.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B9B910-5859-48B5-A10C-1F33323A4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9084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ensuring youth are served by the system or systems that best address their primary needs, we also want to be sure that the community-based youth justice system is designed to provide youth with the most appropriate level of intervention. </a:t>
            </a:r>
          </a:p>
          <a:p>
            <a:endParaRPr lang="en-US"/>
          </a:p>
          <a:p>
            <a:r>
              <a:rPr lang="en-US"/>
              <a:t>In this image, the labels highlighted in gold are portions of the system that are DCF supervised. We’d like YJ case managers in county human services to focus on the provision of diversion services and formal supervision to youth who need it the most.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2D132-A7EC-413A-BA4E-B5A44D565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938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72D64-6B5B-47F2-AF40-CD6A2A230DDC}"/>
              </a:ext>
            </a:extLst>
          </p:cNvPr>
          <p:cNvSpPr>
            <a:spLocks noGrp="1"/>
          </p:cNvSpPr>
          <p:nvPr>
            <p:ph type="ctrTitle"/>
          </p:nvPr>
        </p:nvSpPr>
        <p:spPr>
          <a:xfrm>
            <a:off x="1524001" y="1122363"/>
            <a:ext cx="9144000" cy="2387600"/>
          </a:xfrm>
        </p:spPr>
        <p:txBody>
          <a:bodyPr anchor="b"/>
          <a:lstStyle>
            <a:lvl1pPr algn="ctr">
              <a:defRPr sz="5999"/>
            </a:lvl1pPr>
          </a:lstStyle>
          <a:p>
            <a:r>
              <a:rPr lang="en-US"/>
              <a:t>Click to edit Master title style</a:t>
            </a:r>
          </a:p>
        </p:txBody>
      </p:sp>
      <p:sp>
        <p:nvSpPr>
          <p:cNvPr id="3" name="Subtitle 2">
            <a:extLst>
              <a:ext uri="{FF2B5EF4-FFF2-40B4-BE49-F238E27FC236}">
                <a16:creationId xmlns:a16="http://schemas.microsoft.com/office/drawing/2014/main" id="{C8689F8B-B55E-4F1D-A0EC-026DC192933D}"/>
              </a:ext>
            </a:extLst>
          </p:cNvPr>
          <p:cNvSpPr>
            <a:spLocks noGrp="1"/>
          </p:cNvSpPr>
          <p:nvPr>
            <p:ph type="subTitle" idx="1"/>
          </p:nvPr>
        </p:nvSpPr>
        <p:spPr>
          <a:xfrm>
            <a:off x="1524001" y="3602039"/>
            <a:ext cx="9144000" cy="1655762"/>
          </a:xfrm>
        </p:spPr>
        <p:txBody>
          <a:bodyPr/>
          <a:lstStyle>
            <a:lvl1pPr marL="0" indent="0" algn="ctr">
              <a:buNone/>
              <a:defRPr sz="2400"/>
            </a:lvl1pPr>
            <a:lvl2pPr marL="457180" indent="0" algn="ctr">
              <a:buNone/>
              <a:defRPr sz="1999"/>
            </a:lvl2pPr>
            <a:lvl3pPr marL="914360" indent="0" algn="ctr">
              <a:buNone/>
              <a:defRPr sz="1801"/>
            </a:lvl3pPr>
            <a:lvl4pPr marL="1371542" indent="0" algn="ctr">
              <a:buNone/>
              <a:defRPr sz="1600"/>
            </a:lvl4pPr>
            <a:lvl5pPr marL="1828722" indent="0" algn="ctr">
              <a:buNone/>
              <a:defRPr sz="1600"/>
            </a:lvl5pPr>
            <a:lvl6pPr marL="2285902" indent="0" algn="ctr">
              <a:buNone/>
              <a:defRPr sz="1600"/>
            </a:lvl6pPr>
            <a:lvl7pPr marL="2743082" indent="0" algn="ctr">
              <a:buNone/>
              <a:defRPr sz="1600"/>
            </a:lvl7pPr>
            <a:lvl8pPr marL="3200264" indent="0" algn="ctr">
              <a:buNone/>
              <a:defRPr sz="1600"/>
            </a:lvl8pPr>
            <a:lvl9pPr marL="3657444"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44E8AC-D4D7-4E36-805A-2AF15FB1CC74}"/>
              </a:ext>
            </a:extLst>
          </p:cNvPr>
          <p:cNvSpPr>
            <a:spLocks noGrp="1"/>
          </p:cNvSpPr>
          <p:nvPr>
            <p:ph type="dt" sz="half" idx="10"/>
          </p:nvPr>
        </p:nvSpPr>
        <p:spPr/>
        <p:txBody>
          <a:bodyPr/>
          <a:lstStyle/>
          <a:p>
            <a:fld id="{59B121F8-0A5D-4616-BBDD-87175FA91FD3}" type="datetimeFigureOut">
              <a:rPr lang="en-US" smtClean="0"/>
              <a:t>2/13/2026</a:t>
            </a:fld>
            <a:endParaRPr lang="en-US"/>
          </a:p>
        </p:txBody>
      </p:sp>
      <p:sp>
        <p:nvSpPr>
          <p:cNvPr id="5" name="Footer Placeholder 4">
            <a:extLst>
              <a:ext uri="{FF2B5EF4-FFF2-40B4-BE49-F238E27FC236}">
                <a16:creationId xmlns:a16="http://schemas.microsoft.com/office/drawing/2014/main" id="{BD6D777E-A29A-4DB8-ACFB-991259CBC2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6DB65-AD51-4E5B-A862-70E515D310D8}"/>
              </a:ext>
            </a:extLst>
          </p:cNvPr>
          <p:cNvSpPr>
            <a:spLocks noGrp="1"/>
          </p:cNvSpPr>
          <p:nvPr>
            <p:ph type="sldNum" sz="quarter" idx="12"/>
          </p:nvPr>
        </p:nvSpPr>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374302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4DA7C7-6C69-4DA4-9088-6BA74AFB384C}"/>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CA9A82-B459-4EDF-A9B8-58FAE8C7B618}"/>
              </a:ext>
            </a:extLst>
          </p:cNvPr>
          <p:cNvSpPr>
            <a:spLocks noGrp="1"/>
          </p:cNvSpPr>
          <p:nvPr>
            <p:ph type="body" orient="vert" idx="1"/>
          </p:nvPr>
        </p:nvSpPr>
        <p:spPr>
          <a:xfrm>
            <a:off x="838200"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90DA14-1BFF-4FA6-BFE7-B2AED1423125}"/>
              </a:ext>
            </a:extLst>
          </p:cNvPr>
          <p:cNvSpPr>
            <a:spLocks noGrp="1"/>
          </p:cNvSpPr>
          <p:nvPr>
            <p:ph type="dt" sz="half" idx="10"/>
          </p:nvPr>
        </p:nvSpPr>
        <p:spPr/>
        <p:txBody>
          <a:bodyPr/>
          <a:lstStyle/>
          <a:p>
            <a:fld id="{59B121F8-0A5D-4616-BBDD-87175FA91FD3}" type="datetimeFigureOut">
              <a:rPr lang="en-US" smtClean="0"/>
              <a:t>2/13/2026</a:t>
            </a:fld>
            <a:endParaRPr lang="en-US"/>
          </a:p>
        </p:txBody>
      </p:sp>
      <p:sp>
        <p:nvSpPr>
          <p:cNvPr id="5" name="Footer Placeholder 4">
            <a:extLst>
              <a:ext uri="{FF2B5EF4-FFF2-40B4-BE49-F238E27FC236}">
                <a16:creationId xmlns:a16="http://schemas.microsoft.com/office/drawing/2014/main" id="{CB79DD15-9B20-4C0A-B336-8CEF899088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F474A0-612D-4F87-BCA5-18E8ADAB66D1}"/>
              </a:ext>
            </a:extLst>
          </p:cNvPr>
          <p:cNvSpPr>
            <a:spLocks noGrp="1"/>
          </p:cNvSpPr>
          <p:nvPr>
            <p:ph type="sldNum" sz="quarter" idx="12"/>
          </p:nvPr>
        </p:nvSpPr>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2997561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31810-288E-4328-9AE1-1F1D106004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308F5F-3687-426B-ABD4-7246F12C70FC}"/>
              </a:ext>
            </a:extLst>
          </p:cNvPr>
          <p:cNvSpPr>
            <a:spLocks noGrp="1"/>
          </p:cNvSpPr>
          <p:nvPr>
            <p:ph type="dt" sz="half" idx="10"/>
          </p:nvPr>
        </p:nvSpPr>
        <p:spPr/>
        <p:txBody>
          <a:bodyPr/>
          <a:lstStyle/>
          <a:p>
            <a:fld id="{59B121F8-0A5D-4616-BBDD-87175FA91FD3}" type="datetimeFigureOut">
              <a:rPr lang="en-US" smtClean="0"/>
              <a:t>2/13/2026</a:t>
            </a:fld>
            <a:endParaRPr lang="en-US"/>
          </a:p>
        </p:txBody>
      </p:sp>
      <p:sp>
        <p:nvSpPr>
          <p:cNvPr id="4" name="Footer Placeholder 3">
            <a:extLst>
              <a:ext uri="{FF2B5EF4-FFF2-40B4-BE49-F238E27FC236}">
                <a16:creationId xmlns:a16="http://schemas.microsoft.com/office/drawing/2014/main" id="{ACF0250F-923F-4024-9C4D-4D89DB859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6EC5ED-0750-4BD0-AEA5-3AB5CEB29A78}"/>
              </a:ext>
            </a:extLst>
          </p:cNvPr>
          <p:cNvSpPr>
            <a:spLocks noGrp="1"/>
          </p:cNvSpPr>
          <p:nvPr>
            <p:ph type="sldNum" sz="quarter" idx="12"/>
          </p:nvPr>
        </p:nvSpPr>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4035112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6259304-E82A-49AD-BB1B-77DE0801512A}"/>
              </a:ext>
            </a:extLst>
          </p:cNvPr>
          <p:cNvSpPr>
            <a:spLocks noGrp="1"/>
          </p:cNvSpPr>
          <p:nvPr>
            <p:ph type="dt" sz="half" idx="10"/>
          </p:nvPr>
        </p:nvSpPr>
        <p:spPr/>
        <p:txBody>
          <a:bodyPr/>
          <a:lstStyle/>
          <a:p>
            <a:fld id="{59B121F8-0A5D-4616-BBDD-87175FA91FD3}" type="datetimeFigureOut">
              <a:rPr lang="en-US" smtClean="0"/>
              <a:t>2/13/2026</a:t>
            </a:fld>
            <a:endParaRPr lang="en-US"/>
          </a:p>
        </p:txBody>
      </p:sp>
      <p:sp>
        <p:nvSpPr>
          <p:cNvPr id="6" name="Footer Placeholder 5">
            <a:extLst>
              <a:ext uri="{FF2B5EF4-FFF2-40B4-BE49-F238E27FC236}">
                <a16:creationId xmlns:a16="http://schemas.microsoft.com/office/drawing/2014/main" id="{0AC6FAAF-0F33-40D4-86AB-0710FFD0BE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C50C54-C3D4-4819-A2C1-78FE47C74D87}"/>
              </a:ext>
            </a:extLst>
          </p:cNvPr>
          <p:cNvSpPr>
            <a:spLocks noGrp="1"/>
          </p:cNvSpPr>
          <p:nvPr>
            <p:ph type="sldNum" sz="quarter" idx="12"/>
          </p:nvPr>
        </p:nvSpPr>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916645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CE2EA-B4CB-4F88-A144-88D240DD16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7BF108-8AA2-F9A8-5C29-C119084D44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96543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0DE7B-5806-45C0-0CB9-31F48D0F4CE4}"/>
              </a:ext>
            </a:extLst>
          </p:cNvPr>
          <p:cNvSpPr>
            <a:spLocks noGrp="1"/>
          </p:cNvSpPr>
          <p:nvPr>
            <p:ph type="title"/>
          </p:nvPr>
        </p:nvSpPr>
        <p:spPr>
          <a:xfrm>
            <a:off x="0" y="1"/>
            <a:ext cx="12192000" cy="914400"/>
          </a:xfrm>
          <a:solidFill>
            <a:schemeClr val="tx1">
              <a:lumMod val="95000"/>
            </a:schemeClr>
          </a:solidFill>
        </p:spPr>
        <p:txBody>
          <a:bodyPr>
            <a:normAutofit/>
          </a:bodyPr>
          <a:lstStyle>
            <a:lvl1pPr algn="ctr">
              <a:defRPr sz="28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10126F1-F4AF-A525-B331-581B5505DA89}"/>
              </a:ext>
            </a:extLst>
          </p:cNvPr>
          <p:cNvSpPr>
            <a:spLocks noGrp="1"/>
          </p:cNvSpPr>
          <p:nvPr>
            <p:ph idx="1"/>
          </p:nvPr>
        </p:nvSpPr>
        <p:spPr>
          <a:xfrm>
            <a:off x="414068" y="1124465"/>
            <a:ext cx="11352362" cy="50524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7714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A6341-DDE3-9360-8EDC-C1EB9ED98C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3A1B4B-AE92-9B79-C3C5-60A4AA72E7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32E186-9718-5E68-0BC8-AF390747266E}"/>
              </a:ext>
            </a:extLst>
          </p:cNvPr>
          <p:cNvSpPr>
            <a:spLocks noGrp="1"/>
          </p:cNvSpPr>
          <p:nvPr>
            <p:ph type="dt" sz="half" idx="10"/>
          </p:nvPr>
        </p:nvSpPr>
        <p:spPr>
          <a:xfrm>
            <a:off x="838200" y="6356350"/>
            <a:ext cx="2743200" cy="365125"/>
          </a:xfrm>
          <a:prstGeom prst="rect">
            <a:avLst/>
          </a:prstGeom>
        </p:spPr>
        <p:txBody>
          <a:bodyPr/>
          <a:lstStyle/>
          <a:p>
            <a:fld id="{59B121F8-0A5D-4616-BBDD-87175FA91FD3}" type="datetimeFigureOut">
              <a:rPr lang="en-US" smtClean="0"/>
              <a:t>2/13/2026</a:t>
            </a:fld>
            <a:endParaRPr lang="en-US"/>
          </a:p>
        </p:txBody>
      </p:sp>
      <p:sp>
        <p:nvSpPr>
          <p:cNvPr id="5" name="Footer Placeholder 4">
            <a:extLst>
              <a:ext uri="{FF2B5EF4-FFF2-40B4-BE49-F238E27FC236}">
                <a16:creationId xmlns:a16="http://schemas.microsoft.com/office/drawing/2014/main" id="{FA19EA6D-0CF6-1E9D-CB61-77AB9313B4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77A91B-F45D-5F09-1384-7886E5724408}"/>
              </a:ext>
            </a:extLst>
          </p:cNvPr>
          <p:cNvSpPr>
            <a:spLocks noGrp="1"/>
          </p:cNvSpPr>
          <p:nvPr>
            <p:ph type="sldNum" sz="quarter" idx="12"/>
          </p:nvPr>
        </p:nvSpPr>
        <p:spPr>
          <a:xfrm>
            <a:off x="8610600" y="6356350"/>
            <a:ext cx="2743200" cy="365125"/>
          </a:xfrm>
          <a:prstGeom prst="rect">
            <a:avLst/>
          </a:prstGeom>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3242705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A0D4B4-61DE-427E-0FCF-BE4F9661B4EC}"/>
              </a:ext>
            </a:extLst>
          </p:cNvPr>
          <p:cNvSpPr>
            <a:spLocks noGrp="1"/>
          </p:cNvSpPr>
          <p:nvPr>
            <p:ph sz="half" idx="1"/>
          </p:nvPr>
        </p:nvSpPr>
        <p:spPr>
          <a:xfrm>
            <a:off x="838200" y="1173892"/>
            <a:ext cx="5181600" cy="50030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22EDB-7DAE-CDC7-0523-A6F32275DD49}"/>
              </a:ext>
            </a:extLst>
          </p:cNvPr>
          <p:cNvSpPr>
            <a:spLocks noGrp="1"/>
          </p:cNvSpPr>
          <p:nvPr>
            <p:ph sz="half" idx="2"/>
          </p:nvPr>
        </p:nvSpPr>
        <p:spPr>
          <a:xfrm>
            <a:off x="6172200" y="1173892"/>
            <a:ext cx="5181600" cy="50030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B04948C6-7425-464D-B089-1686FB9979E6}"/>
              </a:ext>
            </a:extLst>
          </p:cNvPr>
          <p:cNvSpPr>
            <a:spLocks noGrp="1"/>
          </p:cNvSpPr>
          <p:nvPr>
            <p:ph type="title"/>
          </p:nvPr>
        </p:nvSpPr>
        <p:spPr>
          <a:xfrm>
            <a:off x="0" y="1"/>
            <a:ext cx="12192000" cy="914400"/>
          </a:xfrm>
          <a:solidFill>
            <a:schemeClr val="tx1">
              <a:lumMod val="95000"/>
            </a:schemeClr>
          </a:solidFill>
        </p:spPr>
        <p:txBody>
          <a:bodyPr>
            <a:normAutofit/>
          </a:bodyPr>
          <a:lstStyle>
            <a:lvl1pPr algn="ctr">
              <a:defRPr sz="2800" b="1">
                <a:solidFill>
                  <a:schemeClr val="bg1"/>
                </a:solidFill>
              </a:defRPr>
            </a:lvl1pPr>
          </a:lstStyle>
          <a:p>
            <a:r>
              <a:rPr lang="en-US"/>
              <a:t>Click to edit Master title style</a:t>
            </a:r>
          </a:p>
        </p:txBody>
      </p:sp>
    </p:spTree>
    <p:extLst>
      <p:ext uri="{BB962C8B-B14F-4D97-AF65-F5344CB8AC3E}">
        <p14:creationId xmlns:p14="http://schemas.microsoft.com/office/powerpoint/2010/main" val="2905875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18BF7-F049-3A37-43C7-6DC1F1207F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9D425F-613E-C7D3-7560-E0BAE5567C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4EF716-51A9-A742-A788-90770E42B3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351015-8F5B-DE40-D724-43E1839336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BBE74A-3C54-C51B-AF66-F8355C49BE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BA7C8C-DCE7-B763-1CFD-ACE0B23955D0}"/>
              </a:ext>
            </a:extLst>
          </p:cNvPr>
          <p:cNvSpPr>
            <a:spLocks noGrp="1"/>
          </p:cNvSpPr>
          <p:nvPr>
            <p:ph type="dt" sz="half" idx="10"/>
          </p:nvPr>
        </p:nvSpPr>
        <p:spPr>
          <a:xfrm>
            <a:off x="838200" y="6356350"/>
            <a:ext cx="2743200" cy="365125"/>
          </a:xfrm>
          <a:prstGeom prst="rect">
            <a:avLst/>
          </a:prstGeom>
        </p:spPr>
        <p:txBody>
          <a:bodyPr/>
          <a:lstStyle/>
          <a:p>
            <a:fld id="{59B121F8-0A5D-4616-BBDD-87175FA91FD3}" type="datetimeFigureOut">
              <a:rPr lang="en-US" smtClean="0"/>
              <a:t>2/13/2026</a:t>
            </a:fld>
            <a:endParaRPr lang="en-US"/>
          </a:p>
        </p:txBody>
      </p:sp>
      <p:sp>
        <p:nvSpPr>
          <p:cNvPr id="8" name="Footer Placeholder 7">
            <a:extLst>
              <a:ext uri="{FF2B5EF4-FFF2-40B4-BE49-F238E27FC236}">
                <a16:creationId xmlns:a16="http://schemas.microsoft.com/office/drawing/2014/main" id="{378FBE97-5514-CF13-081F-270C37B009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2E8AA0F-9E4A-36C0-9FD2-B6A29441A5F4}"/>
              </a:ext>
            </a:extLst>
          </p:cNvPr>
          <p:cNvSpPr>
            <a:spLocks noGrp="1"/>
          </p:cNvSpPr>
          <p:nvPr>
            <p:ph type="sldNum" sz="quarter" idx="12"/>
          </p:nvPr>
        </p:nvSpPr>
        <p:spPr>
          <a:xfrm>
            <a:off x="8610600" y="6356350"/>
            <a:ext cx="2743200" cy="365125"/>
          </a:xfrm>
          <a:prstGeom prst="rect">
            <a:avLst/>
          </a:prstGeom>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1713012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5104A-9C9C-181B-CA43-7516A800D9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800E39-B842-86B5-D62F-75B6A2F6950B}"/>
              </a:ext>
            </a:extLst>
          </p:cNvPr>
          <p:cNvSpPr>
            <a:spLocks noGrp="1"/>
          </p:cNvSpPr>
          <p:nvPr>
            <p:ph type="dt" sz="half" idx="10"/>
          </p:nvPr>
        </p:nvSpPr>
        <p:spPr>
          <a:xfrm>
            <a:off x="838200" y="6356350"/>
            <a:ext cx="2743200" cy="365125"/>
          </a:xfrm>
          <a:prstGeom prst="rect">
            <a:avLst/>
          </a:prstGeom>
        </p:spPr>
        <p:txBody>
          <a:bodyPr/>
          <a:lstStyle/>
          <a:p>
            <a:fld id="{59B121F8-0A5D-4616-BBDD-87175FA91FD3}" type="datetimeFigureOut">
              <a:rPr lang="en-US" smtClean="0"/>
              <a:t>2/13/2026</a:t>
            </a:fld>
            <a:endParaRPr lang="en-US"/>
          </a:p>
        </p:txBody>
      </p:sp>
      <p:sp>
        <p:nvSpPr>
          <p:cNvPr id="4" name="Footer Placeholder 3">
            <a:extLst>
              <a:ext uri="{FF2B5EF4-FFF2-40B4-BE49-F238E27FC236}">
                <a16:creationId xmlns:a16="http://schemas.microsoft.com/office/drawing/2014/main" id="{217FA333-042B-3FEB-993A-2599B8C593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F667721-447E-5D1C-DBA9-12D4CA3B1F7B}"/>
              </a:ext>
            </a:extLst>
          </p:cNvPr>
          <p:cNvSpPr>
            <a:spLocks noGrp="1"/>
          </p:cNvSpPr>
          <p:nvPr>
            <p:ph type="sldNum" sz="quarter" idx="12"/>
          </p:nvPr>
        </p:nvSpPr>
        <p:spPr>
          <a:xfrm>
            <a:off x="8610600" y="6356350"/>
            <a:ext cx="2743200" cy="365125"/>
          </a:xfrm>
          <a:prstGeom prst="rect">
            <a:avLst/>
          </a:prstGeom>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4021005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2E89B7-E9EA-EA23-2A51-2B6378233C8D}"/>
              </a:ext>
            </a:extLst>
          </p:cNvPr>
          <p:cNvSpPr>
            <a:spLocks noGrp="1"/>
          </p:cNvSpPr>
          <p:nvPr>
            <p:ph type="dt" sz="half" idx="10"/>
          </p:nvPr>
        </p:nvSpPr>
        <p:spPr>
          <a:xfrm>
            <a:off x="838200" y="6356350"/>
            <a:ext cx="2743200" cy="365125"/>
          </a:xfrm>
          <a:prstGeom prst="rect">
            <a:avLst/>
          </a:prstGeom>
        </p:spPr>
        <p:txBody>
          <a:bodyPr/>
          <a:lstStyle/>
          <a:p>
            <a:fld id="{59B121F8-0A5D-4616-BBDD-87175FA91FD3}" type="datetimeFigureOut">
              <a:rPr lang="en-US" smtClean="0"/>
              <a:t>2/13/2026</a:t>
            </a:fld>
            <a:endParaRPr lang="en-US"/>
          </a:p>
        </p:txBody>
      </p:sp>
      <p:sp>
        <p:nvSpPr>
          <p:cNvPr id="3" name="Footer Placeholder 2">
            <a:extLst>
              <a:ext uri="{FF2B5EF4-FFF2-40B4-BE49-F238E27FC236}">
                <a16:creationId xmlns:a16="http://schemas.microsoft.com/office/drawing/2014/main" id="{CC2B32D4-F78A-6722-7CCB-752FCA4710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4911329-9A77-5AE3-9927-C50DF513701F}"/>
              </a:ext>
            </a:extLst>
          </p:cNvPr>
          <p:cNvSpPr>
            <a:spLocks noGrp="1"/>
          </p:cNvSpPr>
          <p:nvPr>
            <p:ph type="sldNum" sz="quarter" idx="12"/>
          </p:nvPr>
        </p:nvSpPr>
        <p:spPr>
          <a:xfrm>
            <a:off x="8610600" y="6356350"/>
            <a:ext cx="2743200" cy="365125"/>
          </a:xfrm>
          <a:prstGeom prst="rect">
            <a:avLst/>
          </a:prstGeom>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293958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9BE42-3D21-47F4-B4A7-3761A57F952E}"/>
              </a:ext>
            </a:extLst>
          </p:cNvPr>
          <p:cNvSpPr>
            <a:spLocks noGrp="1"/>
          </p:cNvSpPr>
          <p:nvPr>
            <p:ph type="title"/>
          </p:nvPr>
        </p:nvSpPr>
        <p:spPr>
          <a:xfrm>
            <a:off x="831850" y="767630"/>
            <a:ext cx="10515600" cy="2852737"/>
          </a:xfrm>
        </p:spPr>
        <p:txBody>
          <a:bodyPr anchor="b"/>
          <a:lstStyle>
            <a:lvl1pPr>
              <a:defRPr sz="5999">
                <a:latin typeface="Roboto" panose="02000000000000000000" pitchFamily="2" charset="0"/>
                <a:ea typeface="Roboto" panose="02000000000000000000"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469A2A40-A7B6-4533-A4D7-C833662AACE6}"/>
              </a:ext>
            </a:extLst>
          </p:cNvPr>
          <p:cNvSpPr>
            <a:spLocks noGrp="1"/>
          </p:cNvSpPr>
          <p:nvPr>
            <p:ph type="body" idx="1"/>
          </p:nvPr>
        </p:nvSpPr>
        <p:spPr>
          <a:xfrm>
            <a:off x="831850" y="3647355"/>
            <a:ext cx="10515600" cy="1500187"/>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180" indent="0">
              <a:buNone/>
              <a:defRPr sz="1999">
                <a:solidFill>
                  <a:schemeClr val="tx1">
                    <a:tint val="75000"/>
                  </a:schemeClr>
                </a:solidFill>
              </a:defRPr>
            </a:lvl2pPr>
            <a:lvl3pPr marL="914360" indent="0">
              <a:buNone/>
              <a:defRPr sz="1801">
                <a:solidFill>
                  <a:schemeClr val="tx1">
                    <a:tint val="75000"/>
                  </a:schemeClr>
                </a:solidFill>
              </a:defRPr>
            </a:lvl3pPr>
            <a:lvl4pPr marL="1371542" indent="0">
              <a:buNone/>
              <a:defRPr sz="1600">
                <a:solidFill>
                  <a:schemeClr val="tx1">
                    <a:tint val="75000"/>
                  </a:schemeClr>
                </a:solidFill>
              </a:defRPr>
            </a:lvl4pPr>
            <a:lvl5pPr marL="1828722" indent="0">
              <a:buNone/>
              <a:defRPr sz="1600">
                <a:solidFill>
                  <a:schemeClr val="tx1">
                    <a:tint val="75000"/>
                  </a:schemeClr>
                </a:solidFill>
              </a:defRPr>
            </a:lvl5pPr>
            <a:lvl6pPr marL="2285902" indent="0">
              <a:buNone/>
              <a:defRPr sz="1600">
                <a:solidFill>
                  <a:schemeClr val="tx1">
                    <a:tint val="75000"/>
                  </a:schemeClr>
                </a:solidFill>
              </a:defRPr>
            </a:lvl6pPr>
            <a:lvl7pPr marL="2743082" indent="0">
              <a:buNone/>
              <a:defRPr sz="1600">
                <a:solidFill>
                  <a:schemeClr val="tx1">
                    <a:tint val="75000"/>
                  </a:schemeClr>
                </a:solidFill>
              </a:defRPr>
            </a:lvl7pPr>
            <a:lvl8pPr marL="3200264" indent="0">
              <a:buNone/>
              <a:defRPr sz="1600">
                <a:solidFill>
                  <a:schemeClr val="tx1">
                    <a:tint val="75000"/>
                  </a:schemeClr>
                </a:solidFill>
              </a:defRPr>
            </a:lvl8pPr>
            <a:lvl9pPr marL="3657444"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DF6D75-BBDA-4068-BD44-569266AAC21D}"/>
              </a:ext>
            </a:extLst>
          </p:cNvPr>
          <p:cNvSpPr>
            <a:spLocks noGrp="1"/>
          </p:cNvSpPr>
          <p:nvPr>
            <p:ph type="dt" sz="half" idx="10"/>
          </p:nvPr>
        </p:nvSpPr>
        <p:spPr/>
        <p:txBody>
          <a:bodyPr/>
          <a:lstStyle/>
          <a:p>
            <a:fld id="{59B121F8-0A5D-4616-BBDD-87175FA91FD3}" type="datetimeFigureOut">
              <a:rPr lang="en-US" smtClean="0"/>
              <a:t>2/13/2026</a:t>
            </a:fld>
            <a:endParaRPr lang="en-US"/>
          </a:p>
        </p:txBody>
      </p:sp>
      <p:sp>
        <p:nvSpPr>
          <p:cNvPr id="5" name="Footer Placeholder 4">
            <a:extLst>
              <a:ext uri="{FF2B5EF4-FFF2-40B4-BE49-F238E27FC236}">
                <a16:creationId xmlns:a16="http://schemas.microsoft.com/office/drawing/2014/main" id="{70329BBD-5B9B-4BB2-B678-B78AEC45C3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F4D8F-2467-411C-837E-728E8B86309C}"/>
              </a:ext>
            </a:extLst>
          </p:cNvPr>
          <p:cNvSpPr>
            <a:spLocks noGrp="1"/>
          </p:cNvSpPr>
          <p:nvPr>
            <p:ph type="sldNum" sz="quarter" idx="12"/>
          </p:nvPr>
        </p:nvSpPr>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3863468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B92BA-18EF-8429-67A3-1EEE858B58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9F3805-0138-64A2-EA50-F9DD3BD551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5227C6-295A-0F36-963C-2F5B95105D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5E082A-1430-D639-1437-512861F9572C}"/>
              </a:ext>
            </a:extLst>
          </p:cNvPr>
          <p:cNvSpPr>
            <a:spLocks noGrp="1"/>
          </p:cNvSpPr>
          <p:nvPr>
            <p:ph type="dt" sz="half" idx="10"/>
          </p:nvPr>
        </p:nvSpPr>
        <p:spPr>
          <a:xfrm>
            <a:off x="838200" y="6356350"/>
            <a:ext cx="2743200" cy="365125"/>
          </a:xfrm>
          <a:prstGeom prst="rect">
            <a:avLst/>
          </a:prstGeom>
        </p:spPr>
        <p:txBody>
          <a:bodyPr/>
          <a:lstStyle/>
          <a:p>
            <a:fld id="{59B121F8-0A5D-4616-BBDD-87175FA91FD3}" type="datetimeFigureOut">
              <a:rPr lang="en-US" smtClean="0"/>
              <a:t>2/13/2026</a:t>
            </a:fld>
            <a:endParaRPr lang="en-US"/>
          </a:p>
        </p:txBody>
      </p:sp>
      <p:sp>
        <p:nvSpPr>
          <p:cNvPr id="6" name="Footer Placeholder 5">
            <a:extLst>
              <a:ext uri="{FF2B5EF4-FFF2-40B4-BE49-F238E27FC236}">
                <a16:creationId xmlns:a16="http://schemas.microsoft.com/office/drawing/2014/main" id="{D5C964EE-66B6-22BB-B15B-7ABE0F9AEC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950AFC-2413-1073-AD30-6EE221E03245}"/>
              </a:ext>
            </a:extLst>
          </p:cNvPr>
          <p:cNvSpPr>
            <a:spLocks noGrp="1"/>
          </p:cNvSpPr>
          <p:nvPr>
            <p:ph type="sldNum" sz="quarter" idx="12"/>
          </p:nvPr>
        </p:nvSpPr>
        <p:spPr>
          <a:xfrm>
            <a:off x="8610600" y="6356350"/>
            <a:ext cx="2743200" cy="365125"/>
          </a:xfrm>
          <a:prstGeom prst="rect">
            <a:avLst/>
          </a:prstGeom>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1027656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CCD6-6390-BFC8-495E-C84F88C9E9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B8C2DB-29C1-8D61-6516-B11A2D819E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FCD6923-B7A8-3A45-9E80-06F1A6D9F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8C3F8F-BACC-DE2E-9030-EB4DBDE3E743}"/>
              </a:ext>
            </a:extLst>
          </p:cNvPr>
          <p:cNvSpPr>
            <a:spLocks noGrp="1"/>
          </p:cNvSpPr>
          <p:nvPr>
            <p:ph type="dt" sz="half" idx="10"/>
          </p:nvPr>
        </p:nvSpPr>
        <p:spPr>
          <a:xfrm>
            <a:off x="838200" y="6356350"/>
            <a:ext cx="2743200" cy="365125"/>
          </a:xfrm>
          <a:prstGeom prst="rect">
            <a:avLst/>
          </a:prstGeom>
        </p:spPr>
        <p:txBody>
          <a:bodyPr/>
          <a:lstStyle/>
          <a:p>
            <a:fld id="{59B121F8-0A5D-4616-BBDD-87175FA91FD3}" type="datetimeFigureOut">
              <a:rPr lang="en-US" smtClean="0"/>
              <a:t>2/13/2026</a:t>
            </a:fld>
            <a:endParaRPr lang="en-US"/>
          </a:p>
        </p:txBody>
      </p:sp>
      <p:sp>
        <p:nvSpPr>
          <p:cNvPr id="6" name="Footer Placeholder 5">
            <a:extLst>
              <a:ext uri="{FF2B5EF4-FFF2-40B4-BE49-F238E27FC236}">
                <a16:creationId xmlns:a16="http://schemas.microsoft.com/office/drawing/2014/main" id="{2B93A13F-176F-BAF9-AB0F-F66822F39F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90E13AF-3907-6871-209F-5F56279AFFD7}"/>
              </a:ext>
            </a:extLst>
          </p:cNvPr>
          <p:cNvSpPr>
            <a:spLocks noGrp="1"/>
          </p:cNvSpPr>
          <p:nvPr>
            <p:ph type="sldNum" sz="quarter" idx="12"/>
          </p:nvPr>
        </p:nvSpPr>
        <p:spPr>
          <a:xfrm>
            <a:off x="8610600" y="6356350"/>
            <a:ext cx="2743200" cy="365125"/>
          </a:xfrm>
          <a:prstGeom prst="rect">
            <a:avLst/>
          </a:prstGeom>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2503817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871594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31810-288E-4328-9AE1-1F1D106004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308F5F-3687-426B-ABD4-7246F12C70FC}"/>
              </a:ext>
            </a:extLst>
          </p:cNvPr>
          <p:cNvSpPr>
            <a:spLocks noGrp="1"/>
          </p:cNvSpPr>
          <p:nvPr>
            <p:ph type="dt" sz="half" idx="10"/>
          </p:nvPr>
        </p:nvSpPr>
        <p:spPr>
          <a:xfrm>
            <a:off x="838200" y="6356350"/>
            <a:ext cx="2743200" cy="365125"/>
          </a:xfrm>
          <a:prstGeom prst="rect">
            <a:avLst/>
          </a:prstGeom>
        </p:spPr>
        <p:txBody>
          <a:bodyPr/>
          <a:lstStyle/>
          <a:p>
            <a:fld id="{59B121F8-0A5D-4616-BBDD-87175FA91FD3}" type="datetimeFigureOut">
              <a:rPr lang="en-US" smtClean="0"/>
              <a:t>2/13/2026</a:t>
            </a:fld>
            <a:endParaRPr lang="en-US"/>
          </a:p>
        </p:txBody>
      </p:sp>
      <p:sp>
        <p:nvSpPr>
          <p:cNvPr id="4" name="Footer Placeholder 3">
            <a:extLst>
              <a:ext uri="{FF2B5EF4-FFF2-40B4-BE49-F238E27FC236}">
                <a16:creationId xmlns:a16="http://schemas.microsoft.com/office/drawing/2014/main" id="{ACF0250F-923F-4024-9C4D-4D89DB859D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46EC5ED-0750-4BD0-AEA5-3AB5CEB29A78}"/>
              </a:ext>
            </a:extLst>
          </p:cNvPr>
          <p:cNvSpPr>
            <a:spLocks noGrp="1"/>
          </p:cNvSpPr>
          <p:nvPr>
            <p:ph type="sldNum" sz="quarter" idx="12"/>
          </p:nvPr>
        </p:nvSpPr>
        <p:spPr>
          <a:xfrm>
            <a:off x="8610600" y="6356350"/>
            <a:ext cx="2743200" cy="365125"/>
          </a:xfrm>
          <a:prstGeom prst="rect">
            <a:avLst/>
          </a:prstGeom>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2707816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CE2EA-B4CB-4F88-A144-88D240DD16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7BF108-8AA2-F9A8-5C29-C119084D44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7042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0DE7B-5806-45C0-0CB9-31F48D0F4CE4}"/>
              </a:ext>
            </a:extLst>
          </p:cNvPr>
          <p:cNvSpPr>
            <a:spLocks noGrp="1"/>
          </p:cNvSpPr>
          <p:nvPr>
            <p:ph type="title"/>
          </p:nvPr>
        </p:nvSpPr>
        <p:spPr>
          <a:xfrm>
            <a:off x="0" y="1"/>
            <a:ext cx="12192000" cy="914400"/>
          </a:xfrm>
          <a:solidFill>
            <a:schemeClr val="tx1">
              <a:lumMod val="95000"/>
            </a:schemeClr>
          </a:solidFill>
        </p:spPr>
        <p:txBody>
          <a:bodyPr>
            <a:normAutofit/>
          </a:bodyPr>
          <a:lstStyle>
            <a:lvl1pPr algn="ctr">
              <a:defRPr sz="28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10126F1-F4AF-A525-B331-581B5505DA89}"/>
              </a:ext>
            </a:extLst>
          </p:cNvPr>
          <p:cNvSpPr>
            <a:spLocks noGrp="1"/>
          </p:cNvSpPr>
          <p:nvPr>
            <p:ph idx="1"/>
          </p:nvPr>
        </p:nvSpPr>
        <p:spPr>
          <a:xfrm>
            <a:off x="414068" y="1124465"/>
            <a:ext cx="11352362" cy="50524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6318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A6341-DDE3-9360-8EDC-C1EB9ED98C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3A1B4B-AE92-9B79-C3C5-60A4AA72E7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32E186-9718-5E68-0BC8-AF390747266E}"/>
              </a:ext>
            </a:extLst>
          </p:cNvPr>
          <p:cNvSpPr>
            <a:spLocks noGrp="1"/>
          </p:cNvSpPr>
          <p:nvPr>
            <p:ph type="dt" sz="half" idx="10"/>
          </p:nvPr>
        </p:nvSpPr>
        <p:spPr>
          <a:xfrm>
            <a:off x="838200" y="6356350"/>
            <a:ext cx="2743200" cy="365125"/>
          </a:xfrm>
          <a:prstGeom prst="rect">
            <a:avLst/>
          </a:prstGeom>
        </p:spPr>
        <p:txBody>
          <a:bodyPr/>
          <a:lstStyle/>
          <a:p>
            <a:fld id="{59B121F8-0A5D-4616-BBDD-87175FA91FD3}" type="datetimeFigureOut">
              <a:rPr lang="en-US" smtClean="0"/>
              <a:t>2/13/2026</a:t>
            </a:fld>
            <a:endParaRPr lang="en-US"/>
          </a:p>
        </p:txBody>
      </p:sp>
      <p:sp>
        <p:nvSpPr>
          <p:cNvPr id="5" name="Footer Placeholder 4">
            <a:extLst>
              <a:ext uri="{FF2B5EF4-FFF2-40B4-BE49-F238E27FC236}">
                <a16:creationId xmlns:a16="http://schemas.microsoft.com/office/drawing/2014/main" id="{FA19EA6D-0CF6-1E9D-CB61-77AB9313B4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77A91B-F45D-5F09-1384-7886E5724408}"/>
              </a:ext>
            </a:extLst>
          </p:cNvPr>
          <p:cNvSpPr>
            <a:spLocks noGrp="1"/>
          </p:cNvSpPr>
          <p:nvPr>
            <p:ph type="sldNum" sz="quarter" idx="12"/>
          </p:nvPr>
        </p:nvSpPr>
        <p:spPr>
          <a:xfrm>
            <a:off x="8610600" y="6356350"/>
            <a:ext cx="2743200" cy="365125"/>
          </a:xfrm>
          <a:prstGeom prst="rect">
            <a:avLst/>
          </a:prstGeom>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2445992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A0D4B4-61DE-427E-0FCF-BE4F9661B4EC}"/>
              </a:ext>
            </a:extLst>
          </p:cNvPr>
          <p:cNvSpPr>
            <a:spLocks noGrp="1"/>
          </p:cNvSpPr>
          <p:nvPr>
            <p:ph sz="half" idx="1"/>
          </p:nvPr>
        </p:nvSpPr>
        <p:spPr>
          <a:xfrm>
            <a:off x="838200" y="1173892"/>
            <a:ext cx="5181600" cy="50030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22EDB-7DAE-CDC7-0523-A6F32275DD49}"/>
              </a:ext>
            </a:extLst>
          </p:cNvPr>
          <p:cNvSpPr>
            <a:spLocks noGrp="1"/>
          </p:cNvSpPr>
          <p:nvPr>
            <p:ph sz="half" idx="2"/>
          </p:nvPr>
        </p:nvSpPr>
        <p:spPr>
          <a:xfrm>
            <a:off x="6172200" y="1173892"/>
            <a:ext cx="5181600" cy="50030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B04948C6-7425-464D-B089-1686FB9979E6}"/>
              </a:ext>
            </a:extLst>
          </p:cNvPr>
          <p:cNvSpPr>
            <a:spLocks noGrp="1"/>
          </p:cNvSpPr>
          <p:nvPr>
            <p:ph type="title"/>
          </p:nvPr>
        </p:nvSpPr>
        <p:spPr>
          <a:xfrm>
            <a:off x="0" y="1"/>
            <a:ext cx="12192000" cy="914400"/>
          </a:xfrm>
          <a:solidFill>
            <a:schemeClr val="tx1">
              <a:lumMod val="95000"/>
            </a:schemeClr>
          </a:solidFill>
        </p:spPr>
        <p:txBody>
          <a:bodyPr>
            <a:normAutofit/>
          </a:bodyPr>
          <a:lstStyle>
            <a:lvl1pPr algn="ctr">
              <a:defRPr sz="2800" b="1">
                <a:solidFill>
                  <a:schemeClr val="bg1"/>
                </a:solidFill>
              </a:defRPr>
            </a:lvl1pPr>
          </a:lstStyle>
          <a:p>
            <a:r>
              <a:rPr lang="en-US"/>
              <a:t>Click to edit Master title style</a:t>
            </a:r>
          </a:p>
        </p:txBody>
      </p:sp>
    </p:spTree>
    <p:extLst>
      <p:ext uri="{BB962C8B-B14F-4D97-AF65-F5344CB8AC3E}">
        <p14:creationId xmlns:p14="http://schemas.microsoft.com/office/powerpoint/2010/main" val="2241817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18BF7-F049-3A37-43C7-6DC1F1207F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9D425F-613E-C7D3-7560-E0BAE5567C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4EF716-51A9-A742-A788-90770E42B3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351015-8F5B-DE40-D724-43E1839336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BBE74A-3C54-C51B-AF66-F8355C49BE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BA7C8C-DCE7-B763-1CFD-ACE0B23955D0}"/>
              </a:ext>
            </a:extLst>
          </p:cNvPr>
          <p:cNvSpPr>
            <a:spLocks noGrp="1"/>
          </p:cNvSpPr>
          <p:nvPr>
            <p:ph type="dt" sz="half" idx="10"/>
          </p:nvPr>
        </p:nvSpPr>
        <p:spPr>
          <a:xfrm>
            <a:off x="838200" y="6356350"/>
            <a:ext cx="2743200" cy="365125"/>
          </a:xfrm>
          <a:prstGeom prst="rect">
            <a:avLst/>
          </a:prstGeom>
        </p:spPr>
        <p:txBody>
          <a:bodyPr/>
          <a:lstStyle/>
          <a:p>
            <a:fld id="{59B121F8-0A5D-4616-BBDD-87175FA91FD3}" type="datetimeFigureOut">
              <a:rPr lang="en-US" smtClean="0"/>
              <a:t>2/13/2026</a:t>
            </a:fld>
            <a:endParaRPr lang="en-US"/>
          </a:p>
        </p:txBody>
      </p:sp>
      <p:sp>
        <p:nvSpPr>
          <p:cNvPr id="8" name="Footer Placeholder 7">
            <a:extLst>
              <a:ext uri="{FF2B5EF4-FFF2-40B4-BE49-F238E27FC236}">
                <a16:creationId xmlns:a16="http://schemas.microsoft.com/office/drawing/2014/main" id="{378FBE97-5514-CF13-081F-270C37B009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2E8AA0F-9E4A-36C0-9FD2-B6A29441A5F4}"/>
              </a:ext>
            </a:extLst>
          </p:cNvPr>
          <p:cNvSpPr>
            <a:spLocks noGrp="1"/>
          </p:cNvSpPr>
          <p:nvPr>
            <p:ph type="sldNum" sz="quarter" idx="12"/>
          </p:nvPr>
        </p:nvSpPr>
        <p:spPr>
          <a:xfrm>
            <a:off x="8610600" y="6356350"/>
            <a:ext cx="2743200" cy="365125"/>
          </a:xfrm>
          <a:prstGeom prst="rect">
            <a:avLst/>
          </a:prstGeom>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19742681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5104A-9C9C-181B-CA43-7516A800D9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800E39-B842-86B5-D62F-75B6A2F6950B}"/>
              </a:ext>
            </a:extLst>
          </p:cNvPr>
          <p:cNvSpPr>
            <a:spLocks noGrp="1"/>
          </p:cNvSpPr>
          <p:nvPr>
            <p:ph type="dt" sz="half" idx="10"/>
          </p:nvPr>
        </p:nvSpPr>
        <p:spPr>
          <a:xfrm>
            <a:off x="838200" y="6356350"/>
            <a:ext cx="2743200" cy="365125"/>
          </a:xfrm>
          <a:prstGeom prst="rect">
            <a:avLst/>
          </a:prstGeom>
        </p:spPr>
        <p:txBody>
          <a:bodyPr/>
          <a:lstStyle/>
          <a:p>
            <a:fld id="{59B121F8-0A5D-4616-BBDD-87175FA91FD3}" type="datetimeFigureOut">
              <a:rPr lang="en-US" smtClean="0"/>
              <a:t>2/13/2026</a:t>
            </a:fld>
            <a:endParaRPr lang="en-US"/>
          </a:p>
        </p:txBody>
      </p:sp>
      <p:sp>
        <p:nvSpPr>
          <p:cNvPr id="4" name="Footer Placeholder 3">
            <a:extLst>
              <a:ext uri="{FF2B5EF4-FFF2-40B4-BE49-F238E27FC236}">
                <a16:creationId xmlns:a16="http://schemas.microsoft.com/office/drawing/2014/main" id="{217FA333-042B-3FEB-993A-2599B8C593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F667721-447E-5D1C-DBA9-12D4CA3B1F7B}"/>
              </a:ext>
            </a:extLst>
          </p:cNvPr>
          <p:cNvSpPr>
            <a:spLocks noGrp="1"/>
          </p:cNvSpPr>
          <p:nvPr>
            <p:ph type="sldNum" sz="quarter" idx="12"/>
          </p:nvPr>
        </p:nvSpPr>
        <p:spPr>
          <a:xfrm>
            <a:off x="8610600" y="6356350"/>
            <a:ext cx="2743200" cy="365125"/>
          </a:xfrm>
          <a:prstGeom prst="rect">
            <a:avLst/>
          </a:prstGeom>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402831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97CCC-C2B5-4148-ABE7-72980B73363F}"/>
              </a:ext>
            </a:extLst>
          </p:cNvPr>
          <p:cNvSpPr>
            <a:spLocks noGrp="1"/>
          </p:cNvSpPr>
          <p:nvPr>
            <p:ph type="title"/>
          </p:nvPr>
        </p:nvSpPr>
        <p:spPr/>
        <p:txBody>
          <a:bodyPr/>
          <a:lstStyle>
            <a:lvl1pPr>
              <a:defRPr b="1">
                <a:latin typeface="Roboto" panose="02000000000000000000" pitchFamily="2" charset="0"/>
                <a:ea typeface="Roboto"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C474FFC-D7A9-4DF4-8FD2-6C166548FD24}"/>
              </a:ext>
            </a:extLst>
          </p:cNvPr>
          <p:cNvSpPr>
            <a:spLocks noGrp="1"/>
          </p:cNvSpPr>
          <p:nvPr>
            <p:ph idx="1"/>
          </p:nvPr>
        </p:nvSpPr>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5B156-B4E9-43C9-B2CC-899F607E99A5}"/>
              </a:ext>
            </a:extLst>
          </p:cNvPr>
          <p:cNvSpPr>
            <a:spLocks noGrp="1"/>
          </p:cNvSpPr>
          <p:nvPr>
            <p:ph type="dt" sz="half" idx="10"/>
          </p:nvPr>
        </p:nvSpPr>
        <p:spPr/>
        <p:txBody>
          <a:bodyPr/>
          <a:lstStyle/>
          <a:p>
            <a:fld id="{59B121F8-0A5D-4616-BBDD-87175FA91FD3}" type="datetimeFigureOut">
              <a:rPr lang="en-US" smtClean="0"/>
              <a:t>2/13/2026</a:t>
            </a:fld>
            <a:endParaRPr lang="en-US"/>
          </a:p>
        </p:txBody>
      </p:sp>
      <p:sp>
        <p:nvSpPr>
          <p:cNvPr id="5" name="Footer Placeholder 4">
            <a:extLst>
              <a:ext uri="{FF2B5EF4-FFF2-40B4-BE49-F238E27FC236}">
                <a16:creationId xmlns:a16="http://schemas.microsoft.com/office/drawing/2014/main" id="{FA34D28D-8240-48DD-A14D-4CFC3E72A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CA31E1-8876-4945-B79E-E0CDF06B6CBC}"/>
              </a:ext>
            </a:extLst>
          </p:cNvPr>
          <p:cNvSpPr>
            <a:spLocks noGrp="1"/>
          </p:cNvSpPr>
          <p:nvPr>
            <p:ph type="sldNum" sz="quarter" idx="12"/>
          </p:nvPr>
        </p:nvSpPr>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3247888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2E89B7-E9EA-EA23-2A51-2B6378233C8D}"/>
              </a:ext>
            </a:extLst>
          </p:cNvPr>
          <p:cNvSpPr>
            <a:spLocks noGrp="1"/>
          </p:cNvSpPr>
          <p:nvPr>
            <p:ph type="dt" sz="half" idx="10"/>
          </p:nvPr>
        </p:nvSpPr>
        <p:spPr>
          <a:xfrm>
            <a:off x="838200" y="6356350"/>
            <a:ext cx="2743200" cy="365125"/>
          </a:xfrm>
          <a:prstGeom prst="rect">
            <a:avLst/>
          </a:prstGeom>
        </p:spPr>
        <p:txBody>
          <a:bodyPr/>
          <a:lstStyle/>
          <a:p>
            <a:fld id="{59B121F8-0A5D-4616-BBDD-87175FA91FD3}" type="datetimeFigureOut">
              <a:rPr lang="en-US" smtClean="0"/>
              <a:t>2/13/2026</a:t>
            </a:fld>
            <a:endParaRPr lang="en-US"/>
          </a:p>
        </p:txBody>
      </p:sp>
      <p:sp>
        <p:nvSpPr>
          <p:cNvPr id="3" name="Footer Placeholder 2">
            <a:extLst>
              <a:ext uri="{FF2B5EF4-FFF2-40B4-BE49-F238E27FC236}">
                <a16:creationId xmlns:a16="http://schemas.microsoft.com/office/drawing/2014/main" id="{CC2B32D4-F78A-6722-7CCB-752FCA4710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4911329-9A77-5AE3-9927-C50DF513701F}"/>
              </a:ext>
            </a:extLst>
          </p:cNvPr>
          <p:cNvSpPr>
            <a:spLocks noGrp="1"/>
          </p:cNvSpPr>
          <p:nvPr>
            <p:ph type="sldNum" sz="quarter" idx="12"/>
          </p:nvPr>
        </p:nvSpPr>
        <p:spPr>
          <a:xfrm>
            <a:off x="8610600" y="6356350"/>
            <a:ext cx="2743200" cy="365125"/>
          </a:xfrm>
          <a:prstGeom prst="rect">
            <a:avLst/>
          </a:prstGeom>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1077345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B92BA-18EF-8429-67A3-1EEE858B58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9F3805-0138-64A2-EA50-F9DD3BD551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5227C6-295A-0F36-963C-2F5B95105D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5E082A-1430-D639-1437-512861F9572C}"/>
              </a:ext>
            </a:extLst>
          </p:cNvPr>
          <p:cNvSpPr>
            <a:spLocks noGrp="1"/>
          </p:cNvSpPr>
          <p:nvPr>
            <p:ph type="dt" sz="half" idx="10"/>
          </p:nvPr>
        </p:nvSpPr>
        <p:spPr>
          <a:xfrm>
            <a:off x="838200" y="6356350"/>
            <a:ext cx="2743200" cy="365125"/>
          </a:xfrm>
          <a:prstGeom prst="rect">
            <a:avLst/>
          </a:prstGeom>
        </p:spPr>
        <p:txBody>
          <a:bodyPr/>
          <a:lstStyle/>
          <a:p>
            <a:fld id="{59B121F8-0A5D-4616-BBDD-87175FA91FD3}" type="datetimeFigureOut">
              <a:rPr lang="en-US" smtClean="0"/>
              <a:t>2/13/2026</a:t>
            </a:fld>
            <a:endParaRPr lang="en-US"/>
          </a:p>
        </p:txBody>
      </p:sp>
      <p:sp>
        <p:nvSpPr>
          <p:cNvPr id="6" name="Footer Placeholder 5">
            <a:extLst>
              <a:ext uri="{FF2B5EF4-FFF2-40B4-BE49-F238E27FC236}">
                <a16:creationId xmlns:a16="http://schemas.microsoft.com/office/drawing/2014/main" id="{D5C964EE-66B6-22BB-B15B-7ABE0F9AEC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950AFC-2413-1073-AD30-6EE221E03245}"/>
              </a:ext>
            </a:extLst>
          </p:cNvPr>
          <p:cNvSpPr>
            <a:spLocks noGrp="1"/>
          </p:cNvSpPr>
          <p:nvPr>
            <p:ph type="sldNum" sz="quarter" idx="12"/>
          </p:nvPr>
        </p:nvSpPr>
        <p:spPr>
          <a:xfrm>
            <a:off x="8610600" y="6356350"/>
            <a:ext cx="2743200" cy="365125"/>
          </a:xfrm>
          <a:prstGeom prst="rect">
            <a:avLst/>
          </a:prstGeom>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15279680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CCD6-6390-BFC8-495E-C84F88C9E9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B8C2DB-29C1-8D61-6516-B11A2D819E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FCD6923-B7A8-3A45-9E80-06F1A6D9F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8C3F8F-BACC-DE2E-9030-EB4DBDE3E743}"/>
              </a:ext>
            </a:extLst>
          </p:cNvPr>
          <p:cNvSpPr>
            <a:spLocks noGrp="1"/>
          </p:cNvSpPr>
          <p:nvPr>
            <p:ph type="dt" sz="half" idx="10"/>
          </p:nvPr>
        </p:nvSpPr>
        <p:spPr>
          <a:xfrm>
            <a:off x="838200" y="6356350"/>
            <a:ext cx="2743200" cy="365125"/>
          </a:xfrm>
          <a:prstGeom prst="rect">
            <a:avLst/>
          </a:prstGeom>
        </p:spPr>
        <p:txBody>
          <a:bodyPr/>
          <a:lstStyle/>
          <a:p>
            <a:fld id="{59B121F8-0A5D-4616-BBDD-87175FA91FD3}" type="datetimeFigureOut">
              <a:rPr lang="en-US" smtClean="0"/>
              <a:t>2/13/2026</a:t>
            </a:fld>
            <a:endParaRPr lang="en-US"/>
          </a:p>
        </p:txBody>
      </p:sp>
      <p:sp>
        <p:nvSpPr>
          <p:cNvPr id="6" name="Footer Placeholder 5">
            <a:extLst>
              <a:ext uri="{FF2B5EF4-FFF2-40B4-BE49-F238E27FC236}">
                <a16:creationId xmlns:a16="http://schemas.microsoft.com/office/drawing/2014/main" id="{2B93A13F-176F-BAF9-AB0F-F66822F39F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90E13AF-3907-6871-209F-5F56279AFFD7}"/>
              </a:ext>
            </a:extLst>
          </p:cNvPr>
          <p:cNvSpPr>
            <a:spLocks noGrp="1"/>
          </p:cNvSpPr>
          <p:nvPr>
            <p:ph type="sldNum" sz="quarter" idx="12"/>
          </p:nvPr>
        </p:nvSpPr>
        <p:spPr>
          <a:xfrm>
            <a:off x="8610600" y="6356350"/>
            <a:ext cx="2743200" cy="365125"/>
          </a:xfrm>
          <a:prstGeom prst="rect">
            <a:avLst/>
          </a:prstGeom>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38224679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31810-288E-4328-9AE1-1F1D106004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308F5F-3687-426B-ABD4-7246F12C70FC}"/>
              </a:ext>
            </a:extLst>
          </p:cNvPr>
          <p:cNvSpPr>
            <a:spLocks noGrp="1"/>
          </p:cNvSpPr>
          <p:nvPr>
            <p:ph type="dt" sz="half" idx="10"/>
          </p:nvPr>
        </p:nvSpPr>
        <p:spPr>
          <a:xfrm>
            <a:off x="838200" y="6356350"/>
            <a:ext cx="2743200" cy="365125"/>
          </a:xfrm>
          <a:prstGeom prst="rect">
            <a:avLst/>
          </a:prstGeom>
        </p:spPr>
        <p:txBody>
          <a:bodyPr/>
          <a:lstStyle/>
          <a:p>
            <a:fld id="{59B121F8-0A5D-4616-BBDD-87175FA91FD3}" type="datetimeFigureOut">
              <a:rPr lang="en-US" smtClean="0"/>
              <a:t>2/13/2026</a:t>
            </a:fld>
            <a:endParaRPr lang="en-US"/>
          </a:p>
        </p:txBody>
      </p:sp>
      <p:sp>
        <p:nvSpPr>
          <p:cNvPr id="4" name="Footer Placeholder 3">
            <a:extLst>
              <a:ext uri="{FF2B5EF4-FFF2-40B4-BE49-F238E27FC236}">
                <a16:creationId xmlns:a16="http://schemas.microsoft.com/office/drawing/2014/main" id="{ACF0250F-923F-4024-9C4D-4D89DB859D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46EC5ED-0750-4BD0-AEA5-3AB5CEB29A78}"/>
              </a:ext>
            </a:extLst>
          </p:cNvPr>
          <p:cNvSpPr>
            <a:spLocks noGrp="1"/>
          </p:cNvSpPr>
          <p:nvPr>
            <p:ph type="sldNum" sz="quarter" idx="12"/>
          </p:nvPr>
        </p:nvSpPr>
        <p:spPr>
          <a:xfrm>
            <a:off x="8610600" y="6356350"/>
            <a:ext cx="2743200" cy="365125"/>
          </a:xfrm>
          <a:prstGeom prst="rect">
            <a:avLst/>
          </a:prstGeom>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244993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97939-CC79-40B7-B217-C16904FE7196}"/>
              </a:ext>
            </a:extLst>
          </p:cNvPr>
          <p:cNvSpPr>
            <a:spLocks noGrp="1"/>
          </p:cNvSpPr>
          <p:nvPr>
            <p:ph type="title"/>
          </p:nvPr>
        </p:nvSpPr>
        <p:spPr/>
        <p:txBody>
          <a:bodyPr/>
          <a:lstStyle>
            <a:lvl1pPr>
              <a:defRPr>
                <a:latin typeface="Roboto" panose="02000000000000000000" pitchFamily="2" charset="0"/>
                <a:ea typeface="Roboto"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5D50316-8C36-464F-BCA1-D65E6D03798C}"/>
              </a:ext>
            </a:extLst>
          </p:cNvPr>
          <p:cNvSpPr>
            <a:spLocks noGrp="1"/>
          </p:cNvSpPr>
          <p:nvPr>
            <p:ph sz="half" idx="1"/>
          </p:nvPr>
        </p:nvSpPr>
        <p:spPr>
          <a:xfrm>
            <a:off x="838200" y="1825625"/>
            <a:ext cx="5181600" cy="4351338"/>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9884D7-D305-4220-85EF-B94B03D6E762}"/>
              </a:ext>
            </a:extLst>
          </p:cNvPr>
          <p:cNvSpPr>
            <a:spLocks noGrp="1"/>
          </p:cNvSpPr>
          <p:nvPr>
            <p:ph sz="half" idx="2"/>
          </p:nvPr>
        </p:nvSpPr>
        <p:spPr>
          <a:xfrm>
            <a:off x="6172200" y="1825625"/>
            <a:ext cx="5181600" cy="4351338"/>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259304-E82A-49AD-BB1B-77DE0801512A}"/>
              </a:ext>
            </a:extLst>
          </p:cNvPr>
          <p:cNvSpPr>
            <a:spLocks noGrp="1"/>
          </p:cNvSpPr>
          <p:nvPr>
            <p:ph type="dt" sz="half" idx="10"/>
          </p:nvPr>
        </p:nvSpPr>
        <p:spPr/>
        <p:txBody>
          <a:bodyPr/>
          <a:lstStyle/>
          <a:p>
            <a:fld id="{59B121F8-0A5D-4616-BBDD-87175FA91FD3}" type="datetimeFigureOut">
              <a:rPr lang="en-US" smtClean="0"/>
              <a:t>2/13/2026</a:t>
            </a:fld>
            <a:endParaRPr lang="en-US"/>
          </a:p>
        </p:txBody>
      </p:sp>
      <p:sp>
        <p:nvSpPr>
          <p:cNvPr id="6" name="Footer Placeholder 5">
            <a:extLst>
              <a:ext uri="{FF2B5EF4-FFF2-40B4-BE49-F238E27FC236}">
                <a16:creationId xmlns:a16="http://schemas.microsoft.com/office/drawing/2014/main" id="{0AC6FAAF-0F33-40D4-86AB-0710FFD0BE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C50C54-C3D4-4819-A2C1-78FE47C74D87}"/>
              </a:ext>
            </a:extLst>
          </p:cNvPr>
          <p:cNvSpPr>
            <a:spLocks noGrp="1"/>
          </p:cNvSpPr>
          <p:nvPr>
            <p:ph type="sldNum" sz="quarter" idx="12"/>
          </p:nvPr>
        </p:nvSpPr>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1835041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766C-8332-4785-9A23-B84564CE6B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1321D0-B2AE-4E97-ADB4-8AD16B18118E}"/>
              </a:ext>
            </a:extLst>
          </p:cNvPr>
          <p:cNvSpPr>
            <a:spLocks noGrp="1"/>
          </p:cNvSpPr>
          <p:nvPr>
            <p:ph type="dt" sz="half" idx="10"/>
          </p:nvPr>
        </p:nvSpPr>
        <p:spPr/>
        <p:txBody>
          <a:bodyPr/>
          <a:lstStyle/>
          <a:p>
            <a:fld id="{59B121F8-0A5D-4616-BBDD-87175FA91FD3}" type="datetimeFigureOut">
              <a:rPr lang="en-US" smtClean="0"/>
              <a:t>2/13/2026</a:t>
            </a:fld>
            <a:endParaRPr lang="en-US"/>
          </a:p>
        </p:txBody>
      </p:sp>
      <p:sp>
        <p:nvSpPr>
          <p:cNvPr id="4" name="Footer Placeholder 3">
            <a:extLst>
              <a:ext uri="{FF2B5EF4-FFF2-40B4-BE49-F238E27FC236}">
                <a16:creationId xmlns:a16="http://schemas.microsoft.com/office/drawing/2014/main" id="{D1A4BC63-31B3-4D6B-8250-93A651B05C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7D1ADD-5240-470E-8DEB-0EF1B4C47999}"/>
              </a:ext>
            </a:extLst>
          </p:cNvPr>
          <p:cNvSpPr>
            <a:spLocks noGrp="1"/>
          </p:cNvSpPr>
          <p:nvPr>
            <p:ph type="sldNum" sz="quarter" idx="12"/>
          </p:nvPr>
        </p:nvSpPr>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3926251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F09CB-B6F0-4F9F-BCA0-4B3A7484C7B2}"/>
              </a:ext>
            </a:extLst>
          </p:cNvPr>
          <p:cNvSpPr>
            <a:spLocks noGrp="1"/>
          </p:cNvSpPr>
          <p:nvPr>
            <p:ph type="dt" sz="half" idx="10"/>
          </p:nvPr>
        </p:nvSpPr>
        <p:spPr/>
        <p:txBody>
          <a:bodyPr/>
          <a:lstStyle/>
          <a:p>
            <a:fld id="{59B121F8-0A5D-4616-BBDD-87175FA91FD3}" type="datetimeFigureOut">
              <a:rPr lang="en-US" smtClean="0"/>
              <a:t>2/13/2026</a:t>
            </a:fld>
            <a:endParaRPr lang="en-US"/>
          </a:p>
        </p:txBody>
      </p:sp>
      <p:sp>
        <p:nvSpPr>
          <p:cNvPr id="3" name="Footer Placeholder 2">
            <a:extLst>
              <a:ext uri="{FF2B5EF4-FFF2-40B4-BE49-F238E27FC236}">
                <a16:creationId xmlns:a16="http://schemas.microsoft.com/office/drawing/2014/main" id="{8394D478-3D19-4F59-9F46-CCC43B7C9E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41C9A9-3A2B-4D76-8E8C-3F0749F82DE0}"/>
              </a:ext>
            </a:extLst>
          </p:cNvPr>
          <p:cNvSpPr>
            <a:spLocks noGrp="1"/>
          </p:cNvSpPr>
          <p:nvPr>
            <p:ph type="sldNum" sz="quarter" idx="12"/>
          </p:nvPr>
        </p:nvSpPr>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246746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411BC-94EA-4A42-B982-587BCDC77D9E}"/>
              </a:ext>
            </a:extLst>
          </p:cNvPr>
          <p:cNvSpPr>
            <a:spLocks noGrp="1"/>
          </p:cNvSpPr>
          <p:nvPr>
            <p:ph type="title"/>
          </p:nvPr>
        </p:nvSpPr>
        <p:spPr>
          <a:xfrm>
            <a:off x="839788" y="457200"/>
            <a:ext cx="3932237" cy="12700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75ECFA06-F7DC-4A10-B52A-5A2CF558FE72}"/>
              </a:ext>
            </a:extLst>
          </p:cNvPr>
          <p:cNvSpPr>
            <a:spLocks noGrp="1"/>
          </p:cNvSpPr>
          <p:nvPr>
            <p:ph idx="1"/>
          </p:nvPr>
        </p:nvSpPr>
        <p:spPr>
          <a:xfrm>
            <a:off x="5180012" y="651164"/>
            <a:ext cx="6172200" cy="4873625"/>
          </a:xfrm>
        </p:spPr>
        <p:txBody>
          <a:bodyPr/>
          <a:lstStyle>
            <a:lvl1pPr>
              <a:defRPr sz="3199"/>
            </a:lvl1pPr>
            <a:lvl2pPr>
              <a:defRPr sz="2800"/>
            </a:lvl2pPr>
            <a:lvl3pPr>
              <a:defRPr sz="2400"/>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82D19B-2B3D-4FB8-9772-B482AB1DB427}"/>
              </a:ext>
            </a:extLst>
          </p:cNvPr>
          <p:cNvSpPr>
            <a:spLocks noGrp="1"/>
          </p:cNvSpPr>
          <p:nvPr>
            <p:ph type="body" sz="half" idx="2"/>
          </p:nvPr>
        </p:nvSpPr>
        <p:spPr>
          <a:xfrm>
            <a:off x="839788" y="2057400"/>
            <a:ext cx="3932237" cy="3811588"/>
          </a:xfrm>
        </p:spPr>
        <p:txBody>
          <a:bodyPr/>
          <a:lstStyle>
            <a:lvl1pPr marL="0" indent="0">
              <a:buNone/>
              <a:defRPr sz="1600"/>
            </a:lvl1pPr>
            <a:lvl2pPr marL="457180" indent="0">
              <a:buNone/>
              <a:defRPr sz="1400"/>
            </a:lvl2pPr>
            <a:lvl3pPr marL="914360" indent="0">
              <a:buNone/>
              <a:defRPr sz="1200"/>
            </a:lvl3pPr>
            <a:lvl4pPr marL="1371542" indent="0">
              <a:buNone/>
              <a:defRPr sz="1000"/>
            </a:lvl4pPr>
            <a:lvl5pPr marL="1828722" indent="0">
              <a:buNone/>
              <a:defRPr sz="1000"/>
            </a:lvl5pPr>
            <a:lvl6pPr marL="2285902" indent="0">
              <a:buNone/>
              <a:defRPr sz="1000"/>
            </a:lvl6pPr>
            <a:lvl7pPr marL="2743082" indent="0">
              <a:buNone/>
              <a:defRPr sz="1000"/>
            </a:lvl7pPr>
            <a:lvl8pPr marL="3200264" indent="0">
              <a:buNone/>
              <a:defRPr sz="1000"/>
            </a:lvl8pPr>
            <a:lvl9pPr marL="3657444"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F8A2D4-2D66-4FBA-B34B-08373C261313}"/>
              </a:ext>
            </a:extLst>
          </p:cNvPr>
          <p:cNvSpPr>
            <a:spLocks noGrp="1"/>
          </p:cNvSpPr>
          <p:nvPr>
            <p:ph type="dt" sz="half" idx="10"/>
          </p:nvPr>
        </p:nvSpPr>
        <p:spPr/>
        <p:txBody>
          <a:bodyPr/>
          <a:lstStyle/>
          <a:p>
            <a:fld id="{59B121F8-0A5D-4616-BBDD-87175FA91FD3}" type="datetimeFigureOut">
              <a:rPr lang="en-US" smtClean="0"/>
              <a:t>2/13/2026</a:t>
            </a:fld>
            <a:endParaRPr lang="en-US"/>
          </a:p>
        </p:txBody>
      </p:sp>
      <p:sp>
        <p:nvSpPr>
          <p:cNvPr id="6" name="Footer Placeholder 5">
            <a:extLst>
              <a:ext uri="{FF2B5EF4-FFF2-40B4-BE49-F238E27FC236}">
                <a16:creationId xmlns:a16="http://schemas.microsoft.com/office/drawing/2014/main" id="{12505992-373F-40F8-9698-F33DC1D491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F46321-5EB2-456F-A8FE-130996244FB5}"/>
              </a:ext>
            </a:extLst>
          </p:cNvPr>
          <p:cNvSpPr>
            <a:spLocks noGrp="1"/>
          </p:cNvSpPr>
          <p:nvPr>
            <p:ph type="sldNum" sz="quarter" idx="12"/>
          </p:nvPr>
        </p:nvSpPr>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2596874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A1CC5-941F-4E03-ACFC-E90FBB88096D}"/>
              </a:ext>
            </a:extLst>
          </p:cNvPr>
          <p:cNvSpPr>
            <a:spLocks noGrp="1"/>
          </p:cNvSpPr>
          <p:nvPr>
            <p:ph type="title"/>
          </p:nvPr>
        </p:nvSpPr>
        <p:spPr>
          <a:xfrm>
            <a:off x="839788" y="457201"/>
            <a:ext cx="3932237" cy="1260764"/>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8DC88382-4DE6-4F7D-BD56-B03088CDD5E1}"/>
              </a:ext>
            </a:extLst>
          </p:cNvPr>
          <p:cNvSpPr>
            <a:spLocks noGrp="1"/>
          </p:cNvSpPr>
          <p:nvPr>
            <p:ph type="pic" idx="1"/>
          </p:nvPr>
        </p:nvSpPr>
        <p:spPr>
          <a:xfrm>
            <a:off x="5180012" y="725056"/>
            <a:ext cx="6172200" cy="4873625"/>
          </a:xfrm>
        </p:spPr>
        <p:txBody>
          <a:bodyPr/>
          <a:lstStyle>
            <a:lvl1pPr marL="0" indent="0">
              <a:buNone/>
              <a:defRPr sz="3199"/>
            </a:lvl1pPr>
            <a:lvl2pPr marL="457180" indent="0">
              <a:buNone/>
              <a:defRPr sz="2800"/>
            </a:lvl2pPr>
            <a:lvl3pPr marL="914360" indent="0">
              <a:buNone/>
              <a:defRPr sz="2400"/>
            </a:lvl3pPr>
            <a:lvl4pPr marL="1371542" indent="0">
              <a:buNone/>
              <a:defRPr sz="1999"/>
            </a:lvl4pPr>
            <a:lvl5pPr marL="1828722" indent="0">
              <a:buNone/>
              <a:defRPr sz="1999"/>
            </a:lvl5pPr>
            <a:lvl6pPr marL="2285902" indent="0">
              <a:buNone/>
              <a:defRPr sz="1999"/>
            </a:lvl6pPr>
            <a:lvl7pPr marL="2743082" indent="0">
              <a:buNone/>
              <a:defRPr sz="1999"/>
            </a:lvl7pPr>
            <a:lvl8pPr marL="3200264" indent="0">
              <a:buNone/>
              <a:defRPr sz="1999"/>
            </a:lvl8pPr>
            <a:lvl9pPr marL="3657444" indent="0">
              <a:buNone/>
              <a:defRPr sz="1999"/>
            </a:lvl9pPr>
          </a:lstStyle>
          <a:p>
            <a:r>
              <a:rPr lang="en-US"/>
              <a:t>Click icon to add picture</a:t>
            </a:r>
          </a:p>
        </p:txBody>
      </p:sp>
      <p:sp>
        <p:nvSpPr>
          <p:cNvPr id="4" name="Text Placeholder 3">
            <a:extLst>
              <a:ext uri="{FF2B5EF4-FFF2-40B4-BE49-F238E27FC236}">
                <a16:creationId xmlns:a16="http://schemas.microsoft.com/office/drawing/2014/main" id="{B44A9633-5FFF-479B-A661-2DF6ACF7B37A}"/>
              </a:ext>
            </a:extLst>
          </p:cNvPr>
          <p:cNvSpPr>
            <a:spLocks noGrp="1"/>
          </p:cNvSpPr>
          <p:nvPr>
            <p:ph type="body" sz="half" idx="2"/>
          </p:nvPr>
        </p:nvSpPr>
        <p:spPr>
          <a:xfrm>
            <a:off x="839788" y="2057400"/>
            <a:ext cx="3932237" cy="3811588"/>
          </a:xfrm>
        </p:spPr>
        <p:txBody>
          <a:bodyPr/>
          <a:lstStyle>
            <a:lvl1pPr marL="0" indent="0">
              <a:buNone/>
              <a:defRPr sz="1600"/>
            </a:lvl1pPr>
            <a:lvl2pPr marL="457180" indent="0">
              <a:buNone/>
              <a:defRPr sz="1400"/>
            </a:lvl2pPr>
            <a:lvl3pPr marL="914360" indent="0">
              <a:buNone/>
              <a:defRPr sz="1200"/>
            </a:lvl3pPr>
            <a:lvl4pPr marL="1371542" indent="0">
              <a:buNone/>
              <a:defRPr sz="1000"/>
            </a:lvl4pPr>
            <a:lvl5pPr marL="1828722" indent="0">
              <a:buNone/>
              <a:defRPr sz="1000"/>
            </a:lvl5pPr>
            <a:lvl6pPr marL="2285902" indent="0">
              <a:buNone/>
              <a:defRPr sz="1000"/>
            </a:lvl6pPr>
            <a:lvl7pPr marL="2743082" indent="0">
              <a:buNone/>
              <a:defRPr sz="1000"/>
            </a:lvl7pPr>
            <a:lvl8pPr marL="3200264" indent="0">
              <a:buNone/>
              <a:defRPr sz="1000"/>
            </a:lvl8pPr>
            <a:lvl9pPr marL="3657444"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9F92CA-33D6-4EFD-8E42-8B34698A1591}"/>
              </a:ext>
            </a:extLst>
          </p:cNvPr>
          <p:cNvSpPr>
            <a:spLocks noGrp="1"/>
          </p:cNvSpPr>
          <p:nvPr>
            <p:ph type="dt" sz="half" idx="10"/>
          </p:nvPr>
        </p:nvSpPr>
        <p:spPr/>
        <p:txBody>
          <a:bodyPr/>
          <a:lstStyle/>
          <a:p>
            <a:fld id="{59B121F8-0A5D-4616-BBDD-87175FA91FD3}" type="datetimeFigureOut">
              <a:rPr lang="en-US" smtClean="0"/>
              <a:t>2/13/2026</a:t>
            </a:fld>
            <a:endParaRPr lang="en-US"/>
          </a:p>
        </p:txBody>
      </p:sp>
      <p:sp>
        <p:nvSpPr>
          <p:cNvPr id="6" name="Footer Placeholder 5">
            <a:extLst>
              <a:ext uri="{FF2B5EF4-FFF2-40B4-BE49-F238E27FC236}">
                <a16:creationId xmlns:a16="http://schemas.microsoft.com/office/drawing/2014/main" id="{3EAAAAD8-2AFF-4CF4-80C8-74B79FEB75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2311BC-13A1-42D6-B046-235B34449DFD}"/>
              </a:ext>
            </a:extLst>
          </p:cNvPr>
          <p:cNvSpPr>
            <a:spLocks noGrp="1"/>
          </p:cNvSpPr>
          <p:nvPr>
            <p:ph type="sldNum" sz="quarter" idx="12"/>
          </p:nvPr>
        </p:nvSpPr>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21508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51ED3-8BE0-4264-8326-2282EE3A4B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FCC7F1-1BF0-4642-B012-CEA027CB16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45A5D1-6BE9-4308-92E0-5044BBE27063}"/>
              </a:ext>
            </a:extLst>
          </p:cNvPr>
          <p:cNvSpPr>
            <a:spLocks noGrp="1"/>
          </p:cNvSpPr>
          <p:nvPr>
            <p:ph type="dt" sz="half" idx="10"/>
          </p:nvPr>
        </p:nvSpPr>
        <p:spPr/>
        <p:txBody>
          <a:bodyPr/>
          <a:lstStyle/>
          <a:p>
            <a:fld id="{59B121F8-0A5D-4616-BBDD-87175FA91FD3}" type="datetimeFigureOut">
              <a:rPr lang="en-US" smtClean="0"/>
              <a:t>2/13/2026</a:t>
            </a:fld>
            <a:endParaRPr lang="en-US"/>
          </a:p>
        </p:txBody>
      </p:sp>
      <p:sp>
        <p:nvSpPr>
          <p:cNvPr id="5" name="Footer Placeholder 4">
            <a:extLst>
              <a:ext uri="{FF2B5EF4-FFF2-40B4-BE49-F238E27FC236}">
                <a16:creationId xmlns:a16="http://schemas.microsoft.com/office/drawing/2014/main" id="{03C1F4C0-0538-40E0-8EE3-7D2D2F65B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99778-E987-43EC-92D2-A12213A2BAA8}"/>
              </a:ext>
            </a:extLst>
          </p:cNvPr>
          <p:cNvSpPr>
            <a:spLocks noGrp="1"/>
          </p:cNvSpPr>
          <p:nvPr>
            <p:ph type="sldNum" sz="quarter" idx="12"/>
          </p:nvPr>
        </p:nvSpPr>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382155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4.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5C937-427C-4D6E-8F83-9EF3F0BD6C46}"/>
              </a:ext>
            </a:extLst>
          </p:cNvPr>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A963E5-204F-42DE-921B-9097D0BCEB89}"/>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376EE5-8312-4FEE-926C-BECE07799E34}"/>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121F8-0A5D-4616-BBDD-87175FA91FD3}" type="datetimeFigureOut">
              <a:rPr lang="en-US" smtClean="0"/>
              <a:t>2/13/2026</a:t>
            </a:fld>
            <a:endParaRPr lang="en-US"/>
          </a:p>
        </p:txBody>
      </p:sp>
      <p:sp>
        <p:nvSpPr>
          <p:cNvPr id="5" name="Footer Placeholder 4">
            <a:extLst>
              <a:ext uri="{FF2B5EF4-FFF2-40B4-BE49-F238E27FC236}">
                <a16:creationId xmlns:a16="http://schemas.microsoft.com/office/drawing/2014/main" id="{A1AC0EA7-241E-4DB6-9343-B7A153E7433D}"/>
              </a:ext>
            </a:extLst>
          </p:cNvPr>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3206F3-5D95-433F-9866-5E558BF239F8}"/>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93CD2-3739-484B-BF98-89F24E26B62E}" type="slidenum">
              <a:rPr lang="en-US" smtClean="0"/>
              <a:t>‹#›</a:t>
            </a:fld>
            <a:endParaRPr lang="en-US"/>
          </a:p>
        </p:txBody>
      </p:sp>
    </p:spTree>
    <p:extLst>
      <p:ext uri="{BB962C8B-B14F-4D97-AF65-F5344CB8AC3E}">
        <p14:creationId xmlns:p14="http://schemas.microsoft.com/office/powerpoint/2010/main" val="253806528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defTabSz="914360" rtl="0" eaLnBrk="1" latinLnBrk="0" hangingPunct="1">
        <a:lnSpc>
          <a:spcPct val="90000"/>
        </a:lnSpc>
        <a:spcBef>
          <a:spcPct val="0"/>
        </a:spcBef>
        <a:buNone/>
        <a:defRPr sz="4399" b="1" kern="1200">
          <a:solidFill>
            <a:schemeClr val="tx1"/>
          </a:solidFill>
          <a:latin typeface="Roboto" panose="02000000000000000000" pitchFamily="2" charset="0"/>
          <a:ea typeface="Roboto" panose="02000000000000000000" pitchFamily="2" charset="0"/>
          <a:cs typeface="+mj-cs"/>
        </a:defRPr>
      </a:lvl1pPr>
    </p:titleStyle>
    <p:bodyStyle>
      <a:lvl1pPr marL="228590" indent="-228590" algn="l" defTabSz="91436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770" indent="-228590" algn="l" defTabSz="914360" rtl="0" eaLnBrk="1" latinLnBrk="0" hangingPunct="1">
        <a:lnSpc>
          <a:spcPct val="90000"/>
        </a:lnSpc>
        <a:spcBef>
          <a:spcPts val="501"/>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2952" indent="-228590" algn="l" defTabSz="914360" rtl="0" eaLnBrk="1" latinLnBrk="0" hangingPunct="1">
        <a:lnSpc>
          <a:spcPct val="90000"/>
        </a:lnSpc>
        <a:spcBef>
          <a:spcPts val="501"/>
        </a:spcBef>
        <a:buFont typeface="Arial" panose="020B0604020202020204" pitchFamily="34" charset="0"/>
        <a:buChar char="•"/>
        <a:defRPr sz="1999" kern="1200">
          <a:solidFill>
            <a:schemeClr val="tx1"/>
          </a:solidFill>
          <a:latin typeface="Roboto" panose="02000000000000000000" pitchFamily="2" charset="0"/>
          <a:ea typeface="Roboto" panose="02000000000000000000" pitchFamily="2" charset="0"/>
          <a:cs typeface="+mn-cs"/>
        </a:defRPr>
      </a:lvl3pPr>
      <a:lvl4pPr marL="1600132" indent="-228590" algn="l" defTabSz="914360" rtl="0" eaLnBrk="1" latinLnBrk="0" hangingPunct="1">
        <a:lnSpc>
          <a:spcPct val="90000"/>
        </a:lnSpc>
        <a:spcBef>
          <a:spcPts val="501"/>
        </a:spcBef>
        <a:buFont typeface="Arial" panose="020B0604020202020204" pitchFamily="34" charset="0"/>
        <a:buChar char="•"/>
        <a:defRPr sz="1801" kern="1200">
          <a:solidFill>
            <a:schemeClr val="tx1"/>
          </a:solidFill>
          <a:latin typeface="Roboto" panose="02000000000000000000" pitchFamily="2" charset="0"/>
          <a:ea typeface="Roboto" panose="02000000000000000000" pitchFamily="2" charset="0"/>
          <a:cs typeface="+mn-cs"/>
        </a:defRPr>
      </a:lvl4pPr>
      <a:lvl5pPr marL="2057312" indent="-228590" algn="l" defTabSz="914360" rtl="0" eaLnBrk="1" latinLnBrk="0" hangingPunct="1">
        <a:lnSpc>
          <a:spcPct val="90000"/>
        </a:lnSpc>
        <a:spcBef>
          <a:spcPts val="501"/>
        </a:spcBef>
        <a:buFont typeface="Arial" panose="020B0604020202020204" pitchFamily="34" charset="0"/>
        <a:buChar char="•"/>
        <a:defRPr sz="1801" kern="1200">
          <a:solidFill>
            <a:schemeClr val="tx1"/>
          </a:solidFill>
          <a:latin typeface="Roboto" panose="02000000000000000000" pitchFamily="2" charset="0"/>
          <a:ea typeface="Roboto" panose="02000000000000000000" pitchFamily="2" charset="0"/>
          <a:cs typeface="+mn-cs"/>
        </a:defRPr>
      </a:lvl5pPr>
      <a:lvl6pPr marL="2514492" indent="-228590" algn="l" defTabSz="914360"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6pPr>
      <a:lvl7pPr marL="2971674" indent="-228590" algn="l" defTabSz="914360"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7pPr>
      <a:lvl8pPr marL="3428854" indent="-228590" algn="l" defTabSz="914360"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8pPr>
      <a:lvl9pPr marL="3886034" indent="-228590" algn="l" defTabSz="914360"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0" rtl="0" eaLnBrk="1" latinLnBrk="0" hangingPunct="1">
        <a:defRPr sz="1801" kern="1200">
          <a:solidFill>
            <a:schemeClr val="tx1"/>
          </a:solidFill>
          <a:latin typeface="+mn-lt"/>
          <a:ea typeface="+mn-ea"/>
          <a:cs typeface="+mn-cs"/>
        </a:defRPr>
      </a:lvl1pPr>
      <a:lvl2pPr marL="457180" algn="l" defTabSz="914360" rtl="0" eaLnBrk="1" latinLnBrk="0" hangingPunct="1">
        <a:defRPr sz="1801" kern="1200">
          <a:solidFill>
            <a:schemeClr val="tx1"/>
          </a:solidFill>
          <a:latin typeface="+mn-lt"/>
          <a:ea typeface="+mn-ea"/>
          <a:cs typeface="+mn-cs"/>
        </a:defRPr>
      </a:lvl2pPr>
      <a:lvl3pPr marL="914360" algn="l" defTabSz="914360" rtl="0" eaLnBrk="1" latinLnBrk="0" hangingPunct="1">
        <a:defRPr sz="1801" kern="1200">
          <a:solidFill>
            <a:schemeClr val="tx1"/>
          </a:solidFill>
          <a:latin typeface="+mn-lt"/>
          <a:ea typeface="+mn-ea"/>
          <a:cs typeface="+mn-cs"/>
        </a:defRPr>
      </a:lvl3pPr>
      <a:lvl4pPr marL="1371542" algn="l" defTabSz="914360" rtl="0" eaLnBrk="1" latinLnBrk="0" hangingPunct="1">
        <a:defRPr sz="1801" kern="1200">
          <a:solidFill>
            <a:schemeClr val="tx1"/>
          </a:solidFill>
          <a:latin typeface="+mn-lt"/>
          <a:ea typeface="+mn-ea"/>
          <a:cs typeface="+mn-cs"/>
        </a:defRPr>
      </a:lvl4pPr>
      <a:lvl5pPr marL="1828722" algn="l" defTabSz="914360" rtl="0" eaLnBrk="1" latinLnBrk="0" hangingPunct="1">
        <a:defRPr sz="1801" kern="1200">
          <a:solidFill>
            <a:schemeClr val="tx1"/>
          </a:solidFill>
          <a:latin typeface="+mn-lt"/>
          <a:ea typeface="+mn-ea"/>
          <a:cs typeface="+mn-cs"/>
        </a:defRPr>
      </a:lvl5pPr>
      <a:lvl6pPr marL="2285902" algn="l" defTabSz="914360" rtl="0" eaLnBrk="1" latinLnBrk="0" hangingPunct="1">
        <a:defRPr sz="1801" kern="1200">
          <a:solidFill>
            <a:schemeClr val="tx1"/>
          </a:solidFill>
          <a:latin typeface="+mn-lt"/>
          <a:ea typeface="+mn-ea"/>
          <a:cs typeface="+mn-cs"/>
        </a:defRPr>
      </a:lvl6pPr>
      <a:lvl7pPr marL="2743082" algn="l" defTabSz="914360" rtl="0" eaLnBrk="1" latinLnBrk="0" hangingPunct="1">
        <a:defRPr sz="1801" kern="1200">
          <a:solidFill>
            <a:schemeClr val="tx1"/>
          </a:solidFill>
          <a:latin typeface="+mn-lt"/>
          <a:ea typeface="+mn-ea"/>
          <a:cs typeface="+mn-cs"/>
        </a:defRPr>
      </a:lvl7pPr>
      <a:lvl8pPr marL="3200264" algn="l" defTabSz="914360" rtl="0" eaLnBrk="1" latinLnBrk="0" hangingPunct="1">
        <a:defRPr sz="1801" kern="1200">
          <a:solidFill>
            <a:schemeClr val="tx1"/>
          </a:solidFill>
          <a:latin typeface="+mn-lt"/>
          <a:ea typeface="+mn-ea"/>
          <a:cs typeface="+mn-cs"/>
        </a:defRPr>
      </a:lvl8pPr>
      <a:lvl9pPr marL="3657444" algn="l" defTabSz="914360"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D4E2A3-9CC0-A79E-A292-46E1A9A290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9F8157-711F-5414-58A6-3A1D01C78E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C49B35B-3DB1-EF1A-2473-E4E0B3B11BFC}"/>
              </a:ext>
            </a:extLst>
          </p:cNvPr>
          <p:cNvSpPr/>
          <p:nvPr/>
        </p:nvSpPr>
        <p:spPr>
          <a:xfrm>
            <a:off x="0" y="6400800"/>
            <a:ext cx="12192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9BDC403-F052-6FE5-66BA-75BB7B136F9D}"/>
              </a:ext>
            </a:extLst>
          </p:cNvPr>
          <p:cNvPicPr>
            <a:picLocks noChangeAspect="1"/>
          </p:cNvPicPr>
          <p:nvPr/>
        </p:nvPicPr>
        <p:blipFill>
          <a:blip r:embed="rId13" cstate="hqprint">
            <a:extLst>
              <a:ext uri="{28A0092B-C50C-407E-A947-70E740481C1C}">
                <a14:useLocalDpi xmlns:a14="http://schemas.microsoft.com/office/drawing/2010/main" val="0"/>
              </a:ext>
            </a:extLst>
          </a:blip>
          <a:srcRect/>
          <a:stretch/>
        </p:blipFill>
        <p:spPr>
          <a:xfrm>
            <a:off x="11734800" y="6400800"/>
            <a:ext cx="457200" cy="457200"/>
          </a:xfrm>
          <a:prstGeom prst="rect">
            <a:avLst/>
          </a:prstGeom>
        </p:spPr>
      </p:pic>
    </p:spTree>
    <p:extLst>
      <p:ext uri="{BB962C8B-B14F-4D97-AF65-F5344CB8AC3E}">
        <p14:creationId xmlns:p14="http://schemas.microsoft.com/office/powerpoint/2010/main" val="2665895101"/>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D4E2A3-9CC0-A79E-A292-46E1A9A290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9F8157-711F-5414-58A6-3A1D01C78E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C49B35B-3DB1-EF1A-2473-E4E0B3B11BFC}"/>
              </a:ext>
            </a:extLst>
          </p:cNvPr>
          <p:cNvSpPr/>
          <p:nvPr/>
        </p:nvSpPr>
        <p:spPr>
          <a:xfrm>
            <a:off x="0" y="6400800"/>
            <a:ext cx="12192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9BDC403-F052-6FE5-66BA-75BB7B136F9D}"/>
              </a:ext>
            </a:extLst>
          </p:cNvPr>
          <p:cNvPicPr>
            <a:picLocks noChangeAspect="1"/>
          </p:cNvPicPr>
          <p:nvPr/>
        </p:nvPicPr>
        <p:blipFill>
          <a:blip r:embed="rId12" cstate="hqprint">
            <a:extLst>
              <a:ext uri="{28A0092B-C50C-407E-A947-70E740481C1C}">
                <a14:useLocalDpi xmlns:a14="http://schemas.microsoft.com/office/drawing/2010/main" val="0"/>
              </a:ext>
            </a:extLst>
          </a:blip>
          <a:srcRect/>
          <a:stretch/>
        </p:blipFill>
        <p:spPr>
          <a:xfrm>
            <a:off x="11734800" y="6400800"/>
            <a:ext cx="457200" cy="457200"/>
          </a:xfrm>
          <a:prstGeom prst="rect">
            <a:avLst/>
          </a:prstGeom>
        </p:spPr>
      </p:pic>
    </p:spTree>
    <p:extLst>
      <p:ext uri="{BB962C8B-B14F-4D97-AF65-F5344CB8AC3E}">
        <p14:creationId xmlns:p14="http://schemas.microsoft.com/office/powerpoint/2010/main" val="1000832303"/>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7" r:id="rId10"/>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4.sv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3.xml"/><Relationship Id="rId11" Type="http://schemas.openxmlformats.org/officeDocument/2006/relationships/image" Target="../media/image23.svg"/><Relationship Id="rId5" Type="http://schemas.openxmlformats.org/officeDocument/2006/relationships/diagramQuickStyle" Target="../diagrams/quickStyle3.xml"/><Relationship Id="rId10" Type="http://schemas.openxmlformats.org/officeDocument/2006/relationships/image" Target="../media/image22.png"/><Relationship Id="rId4" Type="http://schemas.openxmlformats.org/officeDocument/2006/relationships/diagramLayout" Target="../diagrams/layout3.xml"/><Relationship Id="rId9" Type="http://schemas.openxmlformats.org/officeDocument/2006/relationships/image" Target="../media/image21.svg"/><Relationship Id="rId14" Type="http://schemas.openxmlformats.org/officeDocument/2006/relationships/image" Target="../media/image26.svg"/></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0.pn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26.svg"/><Relationship Id="rId4" Type="http://schemas.openxmlformats.org/officeDocument/2006/relationships/image" Target="../media/image21.sv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hyperlink" Target="http://www.wicciptraining.com/resources/"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0.png"/><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8.svg"/><Relationship Id="rId11" Type="http://schemas.openxmlformats.org/officeDocument/2006/relationships/image" Target="../media/image31.png"/><Relationship Id="rId5" Type="http://schemas.openxmlformats.org/officeDocument/2006/relationships/image" Target="../media/image27.png"/><Relationship Id="rId10" Type="http://schemas.openxmlformats.org/officeDocument/2006/relationships/image" Target="../media/image26.svg"/><Relationship Id="rId4" Type="http://schemas.openxmlformats.org/officeDocument/2006/relationships/image" Target="../media/image21.sv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0.png"/><Relationship Id="rId7"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26.svg"/><Relationship Id="rId4" Type="http://schemas.openxmlformats.org/officeDocument/2006/relationships/image" Target="../media/image21.svg"/><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0.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8.svg"/><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26.svg"/><Relationship Id="rId4" Type="http://schemas.openxmlformats.org/officeDocument/2006/relationships/image" Target="../media/image21.svg"/><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notesSlide" Target="../notesSlides/notesSlide25.xml"/><Relationship Id="rId16" Type="http://schemas.openxmlformats.org/officeDocument/2006/relationships/image" Target="../media/image52.svg"/><Relationship Id="rId1" Type="http://schemas.openxmlformats.org/officeDocument/2006/relationships/slideLayout" Target="../slideLayouts/slideLayout12.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8.svg"/></Relationships>
</file>

<file path=ppt/slides/_rels/slide2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5.xml"/><Relationship Id="rId11" Type="http://schemas.openxmlformats.org/officeDocument/2006/relationships/image" Target="../media/image26.svg"/><Relationship Id="rId5" Type="http://schemas.openxmlformats.org/officeDocument/2006/relationships/diagramQuickStyle" Target="../diagrams/quickStyle5.xml"/><Relationship Id="rId10" Type="http://schemas.openxmlformats.org/officeDocument/2006/relationships/image" Target="../media/image25.png"/><Relationship Id="rId4" Type="http://schemas.openxmlformats.org/officeDocument/2006/relationships/diagramLayout" Target="../diagrams/layout5.xml"/><Relationship Id="rId9" Type="http://schemas.openxmlformats.org/officeDocument/2006/relationships/image" Target="../media/image54.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1.sv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59.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66.png"/><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s://docs.legis.wisconsin.gov/document/statutes/938.45(1m)(a)" TargetMode="External"/><Relationship Id="rId2" Type="http://schemas.openxmlformats.org/officeDocument/2006/relationships/hyperlink" Target="https://docs.legis.wisconsin.gov/document/statutes/938.13" TargetMode="External"/><Relationship Id="rId1" Type="http://schemas.openxmlformats.org/officeDocument/2006/relationships/slideLayout" Target="../slideLayouts/slideLayout12.xml"/><Relationship Id="rId5" Type="http://schemas.openxmlformats.org/officeDocument/2006/relationships/hyperlink" Target="https://docs.legis.wisconsin.gov/document/statutes/938.45(1m)" TargetMode="External"/><Relationship Id="rId4" Type="http://schemas.openxmlformats.org/officeDocument/2006/relationships/hyperlink" Target="https://docs.legis.wisconsin.gov/document/statutes/ch.%2051"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82.sv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3.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hyperlink" Target="https://dcf.wisconsin.gov/ys/yj" TargetMode="External"/><Relationship Id="rId7" Type="http://schemas.openxmlformats.org/officeDocument/2006/relationships/image" Target="../media/image90.png"/><Relationship Id="rId12" Type="http://schemas.openxmlformats.org/officeDocument/2006/relationships/image" Target="../media/image95.svg"/><Relationship Id="rId2" Type="http://schemas.openxmlformats.org/officeDocument/2006/relationships/notesSlide" Target="../notesSlides/notesSlide54.xml"/><Relationship Id="rId1" Type="http://schemas.openxmlformats.org/officeDocument/2006/relationships/slideLayout" Target="../slideLayouts/slideLayout5.xml"/><Relationship Id="rId6" Type="http://schemas.openxmlformats.org/officeDocument/2006/relationships/image" Target="../media/image89.svg"/><Relationship Id="rId11" Type="http://schemas.openxmlformats.org/officeDocument/2006/relationships/image" Target="../media/image94.png"/><Relationship Id="rId5" Type="http://schemas.openxmlformats.org/officeDocument/2006/relationships/image" Target="../media/image88.png"/><Relationship Id="rId10" Type="http://schemas.openxmlformats.org/officeDocument/2006/relationships/image" Target="../media/image93.svg"/><Relationship Id="rId4" Type="http://schemas.openxmlformats.org/officeDocument/2006/relationships/hyperlink" Target="https://dcf.wisconsin.gov/cwportal/reports" TargetMode="External"/><Relationship Id="rId9" Type="http://schemas.openxmlformats.org/officeDocument/2006/relationships/image" Target="../media/image92.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s://dcf.wisconsin.gov/files/publications/pdf/5489.pdf" TargetMode="External"/><Relationship Id="rId7" Type="http://schemas.openxmlformats.org/officeDocument/2006/relationships/hyperlink" Target="https://www2.ed.gov/about/inits/ed/chronicabsenteeism/toolkit.pdf"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hyperlink" Target="https://fyi.extension.wisc.edu/whatworkswisconsin/files/2014/04/whatworks_05.pdf" TargetMode="External"/><Relationship Id="rId5" Type="http://schemas.openxmlformats.org/officeDocument/2006/relationships/hyperlink" Target="https://www.fasoutcomes.com/?ContentID=14" TargetMode="External"/><Relationship Id="rId4" Type="http://schemas.openxmlformats.org/officeDocument/2006/relationships/hyperlink" Target="https://schoolavoidance.org/school-avoidance-101/"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3" Type="http://schemas.openxmlformats.org/officeDocument/2006/relationships/hyperlink" Target="https://www.ojp.gov/pdffiles1/ojjdp/202316.pdf"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8" Type="http://schemas.openxmlformats.org/officeDocument/2006/relationships/hyperlink" Target="mailto:Christina.Tenuta@wicourts.gov" TargetMode="External"/><Relationship Id="rId3" Type="http://schemas.openxmlformats.org/officeDocument/2006/relationships/hyperlink" Target="mailto:Jenna.Dunlap1@wisconsin.gov" TargetMode="External"/><Relationship Id="rId7" Type="http://schemas.openxmlformats.org/officeDocument/2006/relationships/hyperlink" Target="mailto:Bridget.Mauerman@wicourts.gov" TargetMode="External"/><Relationship Id="rId2" Type="http://schemas.openxmlformats.org/officeDocument/2006/relationships/notesSlide" Target="../notesSlides/notesSlide58.xml"/><Relationship Id="rId1" Type="http://schemas.openxmlformats.org/officeDocument/2006/relationships/slideLayout" Target="../slideLayouts/slideLayout12.xml"/><Relationship Id="rId6" Type="http://schemas.openxmlformats.org/officeDocument/2006/relationships/hyperlink" Target="mailto:Shelbya.mcculley@wisconsin.gov" TargetMode="External"/><Relationship Id="rId5" Type="http://schemas.openxmlformats.org/officeDocument/2006/relationships/hyperlink" Target="mailto:dcfyj@wisconsin.gov" TargetMode="External"/><Relationship Id="rId4" Type="http://schemas.openxmlformats.org/officeDocument/2006/relationships/hyperlink" Target="mailto:Sarina.Wiesner@wisconsin.gov" TargetMode="Externa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9.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0.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97.svg"/><Relationship Id="rId2" Type="http://schemas.openxmlformats.org/officeDocument/2006/relationships/image" Target="../media/image96.png"/><Relationship Id="rId1" Type="http://schemas.openxmlformats.org/officeDocument/2006/relationships/slideLayout" Target="../slideLayouts/slideLayout12.xml"/><Relationship Id="rId4" Type="http://schemas.openxmlformats.org/officeDocument/2006/relationships/image" Target="../media/image9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4B2CD-463B-47A9-AB16-D33B2E4F13EF}"/>
              </a:ext>
            </a:extLst>
          </p:cNvPr>
          <p:cNvSpPr>
            <a:spLocks noGrp="1"/>
          </p:cNvSpPr>
          <p:nvPr>
            <p:ph type="ctrTitle"/>
          </p:nvPr>
        </p:nvSpPr>
        <p:spPr/>
        <p:txBody>
          <a:bodyPr>
            <a:normAutofit fontScale="90000"/>
          </a:bodyPr>
          <a:lstStyle/>
          <a:p>
            <a:r>
              <a:rPr lang="en-US"/>
              <a:t>Youth Justice</a:t>
            </a:r>
            <a:br>
              <a:rPr lang="en-US"/>
            </a:br>
            <a:r>
              <a:rPr lang="en-US"/>
              <a:t> Tailored Dispositional Orders</a:t>
            </a:r>
          </a:p>
        </p:txBody>
      </p:sp>
      <p:sp>
        <p:nvSpPr>
          <p:cNvPr id="3" name="Subtitle 2">
            <a:extLst>
              <a:ext uri="{FF2B5EF4-FFF2-40B4-BE49-F238E27FC236}">
                <a16:creationId xmlns:a16="http://schemas.microsoft.com/office/drawing/2014/main" id="{E6A90226-C011-4DBD-9196-2BED2427E69B}"/>
              </a:ext>
            </a:extLst>
          </p:cNvPr>
          <p:cNvSpPr>
            <a:spLocks noGrp="1"/>
          </p:cNvSpPr>
          <p:nvPr>
            <p:ph type="subTitle" idx="1"/>
          </p:nvPr>
        </p:nvSpPr>
        <p:spPr>
          <a:xfrm>
            <a:off x="788894" y="3602039"/>
            <a:ext cx="10668000" cy="1655762"/>
          </a:xfrm>
        </p:spPr>
        <p:txBody>
          <a:bodyPr vert="horz" lIns="91440" tIns="45720" rIns="91440" bIns="45720" rtlCol="0" anchor="t">
            <a:normAutofit/>
          </a:bodyPr>
          <a:lstStyle/>
          <a:p>
            <a:r>
              <a:rPr lang="en-US" dirty="0">
                <a:latin typeface="Roboto"/>
                <a:ea typeface="Roboto"/>
                <a:cs typeface="Roboto"/>
              </a:rPr>
              <a:t>Jenna Dunlap &amp; Sarina </a:t>
            </a:r>
            <a:r>
              <a:rPr lang="en-US" dirty="0" err="1">
                <a:latin typeface="Roboto"/>
                <a:ea typeface="Roboto"/>
                <a:cs typeface="Roboto"/>
              </a:rPr>
              <a:t>Brummund</a:t>
            </a:r>
            <a:r>
              <a:rPr lang="en-US" dirty="0">
                <a:latin typeface="Roboto"/>
                <a:ea typeface="Roboto"/>
                <a:cs typeface="Roboto"/>
              </a:rPr>
              <a:t>, DCF Bureau of Youth Services</a:t>
            </a:r>
          </a:p>
          <a:p>
            <a:r>
              <a:rPr lang="en-US" dirty="0">
                <a:latin typeface="Roboto"/>
                <a:ea typeface="Roboto"/>
                <a:cs typeface="Roboto"/>
              </a:rPr>
              <a:t>Christina Tenuta &amp; </a:t>
            </a:r>
            <a:r>
              <a:rPr lang="en-US" sz="2200" dirty="0">
                <a:latin typeface="Roboto"/>
                <a:ea typeface="Roboto"/>
                <a:cs typeface="Roboto"/>
              </a:rPr>
              <a:t>Bridget Mauerman</a:t>
            </a:r>
            <a:r>
              <a:rPr lang="en-US" dirty="0">
                <a:latin typeface="Roboto"/>
                <a:ea typeface="Roboto"/>
                <a:cs typeface="Roboto"/>
              </a:rPr>
              <a:t>, Children’s Court Improvement Program</a:t>
            </a:r>
          </a:p>
        </p:txBody>
      </p:sp>
    </p:spTree>
    <p:custDataLst>
      <p:tags r:id="rId1"/>
    </p:custDataLst>
    <p:extLst>
      <p:ext uri="{BB962C8B-B14F-4D97-AF65-F5344CB8AC3E}">
        <p14:creationId xmlns:p14="http://schemas.microsoft.com/office/powerpoint/2010/main" val="2869319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DBA2C-4D70-C739-4F09-3446A0E60B62}"/>
              </a:ext>
            </a:extLst>
          </p:cNvPr>
          <p:cNvSpPr>
            <a:spLocks noGrp="1"/>
          </p:cNvSpPr>
          <p:nvPr>
            <p:ph type="title"/>
          </p:nvPr>
        </p:nvSpPr>
        <p:spPr/>
        <p:txBody>
          <a:bodyPr/>
          <a:lstStyle/>
          <a:p>
            <a:r>
              <a:rPr lang="en-US"/>
              <a:t>Community-Based Youth Justice System</a:t>
            </a:r>
          </a:p>
        </p:txBody>
      </p:sp>
      <p:graphicFrame>
        <p:nvGraphicFramePr>
          <p:cNvPr id="33" name="Content Placeholder 32">
            <a:extLst>
              <a:ext uri="{FF2B5EF4-FFF2-40B4-BE49-F238E27FC236}">
                <a16:creationId xmlns:a16="http://schemas.microsoft.com/office/drawing/2014/main" id="{F0607774-D130-DB92-C05D-18830AF0AADD}"/>
              </a:ext>
            </a:extLst>
          </p:cNvPr>
          <p:cNvGraphicFramePr>
            <a:graphicFrameLocks noGrp="1"/>
          </p:cNvGraphicFramePr>
          <p:nvPr>
            <p:ph idx="1"/>
          </p:nvPr>
        </p:nvGraphicFramePr>
        <p:xfrm>
          <a:off x="3576600" y="1024183"/>
          <a:ext cx="4656426" cy="5129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Text Box 2">
            <a:extLst>
              <a:ext uri="{FF2B5EF4-FFF2-40B4-BE49-F238E27FC236}">
                <a16:creationId xmlns:a16="http://schemas.microsoft.com/office/drawing/2014/main" id="{6773AA19-EDA1-FE5B-5038-E6470AE786F6}"/>
              </a:ext>
            </a:extLst>
          </p:cNvPr>
          <p:cNvSpPr txBox="1">
            <a:spLocks noChangeArrowheads="1"/>
          </p:cNvSpPr>
          <p:nvPr/>
        </p:nvSpPr>
        <p:spPr bwMode="auto">
          <a:xfrm>
            <a:off x="6136588" y="5535347"/>
            <a:ext cx="3971240" cy="739020"/>
          </a:xfrm>
          <a:prstGeom prst="rect">
            <a:avLst/>
          </a:prstGeom>
          <a:solidFill>
            <a:schemeClr val="tx1">
              <a:lumMod val="85000"/>
            </a:schemeClr>
          </a:solidFill>
          <a:ln w="9525">
            <a:noFill/>
            <a:miter lim="800000"/>
            <a:headEnd/>
            <a:tailEnd/>
          </a:ln>
        </p:spPr>
        <p:txBody>
          <a:bodyPr rot="0" vert="horz" wrap="square" lIns="91440" tIns="45720" rIns="91440" bIns="45720" anchor="ctr" anchorCtr="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Roboto" panose="02000000000000000000" pitchFamily="2" charset="0"/>
                <a:ea typeface="Times New Roman" panose="02020603050405020304" pitchFamily="18" charset="0"/>
                <a:cs typeface="Times New Roman" panose="02020603050405020304" pitchFamily="18" charset="0"/>
              </a:rPr>
              <a:t>Juvenile Correctional Facilities </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boto" panose="02000000000000000000" pitchFamily="2" charset="0"/>
                <a:ea typeface="Times New Roman" panose="02020603050405020304" pitchFamily="18" charset="0"/>
                <a:cs typeface="Times New Roman" panose="02020603050405020304" pitchFamily="18" charset="0"/>
              </a:rPr>
              <a:t>(DOC Supervised)</a:t>
            </a:r>
          </a:p>
        </p:txBody>
      </p:sp>
      <p:grpSp>
        <p:nvGrpSpPr>
          <p:cNvPr id="95" name="Group 94">
            <a:extLst>
              <a:ext uri="{FF2B5EF4-FFF2-40B4-BE49-F238E27FC236}">
                <a16:creationId xmlns:a16="http://schemas.microsoft.com/office/drawing/2014/main" id="{DBAD8F5F-A475-3793-0A52-64E365148D7F}"/>
              </a:ext>
            </a:extLst>
          </p:cNvPr>
          <p:cNvGrpSpPr/>
          <p:nvPr/>
        </p:nvGrpSpPr>
        <p:grpSpPr>
          <a:xfrm>
            <a:off x="4224237" y="1126575"/>
            <a:ext cx="3021397" cy="4789202"/>
            <a:chOff x="3655826" y="1364540"/>
            <a:chExt cx="3021397" cy="4789202"/>
          </a:xfrm>
        </p:grpSpPr>
        <p:pic>
          <p:nvPicPr>
            <p:cNvPr id="39" name="Graphic 38" descr="User with solid fill">
              <a:extLst>
                <a:ext uri="{FF2B5EF4-FFF2-40B4-BE49-F238E27FC236}">
                  <a16:creationId xmlns:a16="http://schemas.microsoft.com/office/drawing/2014/main" id="{47E3957E-9C92-81C6-B34E-9F9C812C008D}"/>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40700" y="5787982"/>
              <a:ext cx="365760" cy="365760"/>
            </a:xfrm>
            <a:prstGeom prst="rect">
              <a:avLst/>
            </a:prstGeom>
          </p:spPr>
        </p:pic>
        <p:pic>
          <p:nvPicPr>
            <p:cNvPr id="40" name="Graphic 39" descr="User with solid fill">
              <a:extLst>
                <a:ext uri="{FF2B5EF4-FFF2-40B4-BE49-F238E27FC236}">
                  <a16:creationId xmlns:a16="http://schemas.microsoft.com/office/drawing/2014/main" id="{15938326-0873-4AAA-5677-C81414517CB3}"/>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74940" y="4888525"/>
              <a:ext cx="365760" cy="365760"/>
            </a:xfrm>
            <a:prstGeom prst="rect">
              <a:avLst/>
            </a:prstGeom>
          </p:spPr>
        </p:pic>
        <p:pic>
          <p:nvPicPr>
            <p:cNvPr id="41" name="Graphic 40" descr="User with solid fill">
              <a:extLst>
                <a:ext uri="{FF2B5EF4-FFF2-40B4-BE49-F238E27FC236}">
                  <a16:creationId xmlns:a16="http://schemas.microsoft.com/office/drawing/2014/main" id="{2CCB7853-78C6-7FD3-7459-EB342BF50EF0}"/>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35570" y="4869484"/>
              <a:ext cx="365760" cy="365760"/>
            </a:xfrm>
            <a:prstGeom prst="rect">
              <a:avLst/>
            </a:prstGeom>
          </p:spPr>
        </p:pic>
        <p:pic>
          <p:nvPicPr>
            <p:cNvPr id="42" name="Graphic 41" descr="User with solid fill">
              <a:extLst>
                <a:ext uri="{FF2B5EF4-FFF2-40B4-BE49-F238E27FC236}">
                  <a16:creationId xmlns:a16="http://schemas.microsoft.com/office/drawing/2014/main" id="{DAD04B06-57CC-0357-D1B3-395D3C61272B}"/>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88125" y="5273326"/>
              <a:ext cx="365760" cy="365760"/>
            </a:xfrm>
            <a:prstGeom prst="rect">
              <a:avLst/>
            </a:prstGeom>
          </p:spPr>
        </p:pic>
        <p:pic>
          <p:nvPicPr>
            <p:cNvPr id="43" name="Graphic 42" descr="User with solid fill">
              <a:extLst>
                <a:ext uri="{FF2B5EF4-FFF2-40B4-BE49-F238E27FC236}">
                  <a16:creationId xmlns:a16="http://schemas.microsoft.com/office/drawing/2014/main" id="{CC1CFEFC-EA56-3847-4B8B-7EA5ECEC661A}"/>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45790" y="2635286"/>
              <a:ext cx="365760" cy="365760"/>
            </a:xfrm>
            <a:prstGeom prst="rect">
              <a:avLst/>
            </a:prstGeom>
          </p:spPr>
        </p:pic>
        <p:pic>
          <p:nvPicPr>
            <p:cNvPr id="44" name="Graphic 43" descr="User with solid fill">
              <a:extLst>
                <a:ext uri="{FF2B5EF4-FFF2-40B4-BE49-F238E27FC236}">
                  <a16:creationId xmlns:a16="http://schemas.microsoft.com/office/drawing/2014/main" id="{91C61F39-3133-4344-340B-08C41D8EBD88}"/>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57114" y="4090776"/>
              <a:ext cx="365760" cy="365760"/>
            </a:xfrm>
            <a:prstGeom prst="rect">
              <a:avLst/>
            </a:prstGeom>
          </p:spPr>
        </p:pic>
        <p:pic>
          <p:nvPicPr>
            <p:cNvPr id="45" name="Graphic 44" descr="User with solid fill">
              <a:extLst>
                <a:ext uri="{FF2B5EF4-FFF2-40B4-BE49-F238E27FC236}">
                  <a16:creationId xmlns:a16="http://schemas.microsoft.com/office/drawing/2014/main" id="{29A5B6AE-406B-CA49-A5AC-F4D5962A839F}"/>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27799" y="4455072"/>
              <a:ext cx="365760" cy="365760"/>
            </a:xfrm>
            <a:prstGeom prst="rect">
              <a:avLst/>
            </a:prstGeom>
          </p:spPr>
        </p:pic>
        <p:pic>
          <p:nvPicPr>
            <p:cNvPr id="46" name="Graphic 45" descr="User with solid fill">
              <a:extLst>
                <a:ext uri="{FF2B5EF4-FFF2-40B4-BE49-F238E27FC236}">
                  <a16:creationId xmlns:a16="http://schemas.microsoft.com/office/drawing/2014/main" id="{F03F4294-6C0A-7C22-FC1F-EE049B999ED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74940" y="3726480"/>
              <a:ext cx="365760" cy="365760"/>
            </a:xfrm>
            <a:prstGeom prst="rect">
              <a:avLst/>
            </a:prstGeom>
          </p:spPr>
        </p:pic>
        <p:pic>
          <p:nvPicPr>
            <p:cNvPr id="47" name="Graphic 46" descr="User with solid fill">
              <a:extLst>
                <a:ext uri="{FF2B5EF4-FFF2-40B4-BE49-F238E27FC236}">
                  <a16:creationId xmlns:a16="http://schemas.microsoft.com/office/drawing/2014/main" id="{031422F3-0749-1EB9-84CC-3707941B6F76}"/>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87474" y="3354206"/>
              <a:ext cx="365760" cy="365760"/>
            </a:xfrm>
            <a:prstGeom prst="rect">
              <a:avLst/>
            </a:prstGeom>
          </p:spPr>
        </p:pic>
        <p:pic>
          <p:nvPicPr>
            <p:cNvPr id="48" name="Graphic 47" descr="User with solid fill">
              <a:extLst>
                <a:ext uri="{FF2B5EF4-FFF2-40B4-BE49-F238E27FC236}">
                  <a16:creationId xmlns:a16="http://schemas.microsoft.com/office/drawing/2014/main" id="{31543B87-E93A-FE9E-4160-4808E71788F3}"/>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19426" y="2987460"/>
              <a:ext cx="365760" cy="365760"/>
            </a:xfrm>
            <a:prstGeom prst="rect">
              <a:avLst/>
            </a:prstGeom>
          </p:spPr>
        </p:pic>
        <p:pic>
          <p:nvPicPr>
            <p:cNvPr id="49" name="Graphic 48" descr="User with solid fill">
              <a:extLst>
                <a:ext uri="{FF2B5EF4-FFF2-40B4-BE49-F238E27FC236}">
                  <a16:creationId xmlns:a16="http://schemas.microsoft.com/office/drawing/2014/main" id="{C96DE1F1-81FD-8B68-202D-9AEBF70564C3}"/>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56146" y="2646180"/>
              <a:ext cx="365760" cy="365760"/>
            </a:xfrm>
            <a:prstGeom prst="rect">
              <a:avLst/>
            </a:prstGeom>
          </p:spPr>
        </p:pic>
        <p:pic>
          <p:nvPicPr>
            <p:cNvPr id="50" name="Graphic 49" descr="User with solid fill">
              <a:extLst>
                <a:ext uri="{FF2B5EF4-FFF2-40B4-BE49-F238E27FC236}">
                  <a16:creationId xmlns:a16="http://schemas.microsoft.com/office/drawing/2014/main" id="{20E6F5C4-48EF-9E78-76ED-9992F950DCE7}"/>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67470" y="4101670"/>
              <a:ext cx="365760" cy="365760"/>
            </a:xfrm>
            <a:prstGeom prst="rect">
              <a:avLst/>
            </a:prstGeom>
          </p:spPr>
        </p:pic>
        <p:pic>
          <p:nvPicPr>
            <p:cNvPr id="51" name="Graphic 50" descr="User with solid fill">
              <a:extLst>
                <a:ext uri="{FF2B5EF4-FFF2-40B4-BE49-F238E27FC236}">
                  <a16:creationId xmlns:a16="http://schemas.microsoft.com/office/drawing/2014/main" id="{15016A64-EAE6-68F5-5DA0-F80DE245829B}"/>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38155" y="4465966"/>
              <a:ext cx="365760" cy="365760"/>
            </a:xfrm>
            <a:prstGeom prst="rect">
              <a:avLst/>
            </a:prstGeom>
          </p:spPr>
        </p:pic>
        <p:pic>
          <p:nvPicPr>
            <p:cNvPr id="52" name="Graphic 51" descr="User with solid fill">
              <a:extLst>
                <a:ext uri="{FF2B5EF4-FFF2-40B4-BE49-F238E27FC236}">
                  <a16:creationId xmlns:a16="http://schemas.microsoft.com/office/drawing/2014/main" id="{E9F26F58-EAF7-C497-2E45-CC9DB5B49817}"/>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85296" y="3737374"/>
              <a:ext cx="365760" cy="365760"/>
            </a:xfrm>
            <a:prstGeom prst="rect">
              <a:avLst/>
            </a:prstGeom>
          </p:spPr>
        </p:pic>
        <p:pic>
          <p:nvPicPr>
            <p:cNvPr id="53" name="Graphic 52" descr="User with solid fill">
              <a:extLst>
                <a:ext uri="{FF2B5EF4-FFF2-40B4-BE49-F238E27FC236}">
                  <a16:creationId xmlns:a16="http://schemas.microsoft.com/office/drawing/2014/main" id="{23B861AF-D44F-B822-4D31-82F61AA21B26}"/>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97830" y="3365100"/>
              <a:ext cx="365760" cy="365760"/>
            </a:xfrm>
            <a:prstGeom prst="rect">
              <a:avLst/>
            </a:prstGeom>
          </p:spPr>
        </p:pic>
        <p:pic>
          <p:nvPicPr>
            <p:cNvPr id="54" name="Graphic 53" descr="User with solid fill">
              <a:extLst>
                <a:ext uri="{FF2B5EF4-FFF2-40B4-BE49-F238E27FC236}">
                  <a16:creationId xmlns:a16="http://schemas.microsoft.com/office/drawing/2014/main" id="{35E72328-3648-1B57-8791-245CB3CCEF01}"/>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29782" y="2998354"/>
              <a:ext cx="365760" cy="365760"/>
            </a:xfrm>
            <a:prstGeom prst="rect">
              <a:avLst/>
            </a:prstGeom>
          </p:spPr>
        </p:pic>
        <p:pic>
          <p:nvPicPr>
            <p:cNvPr id="55" name="Graphic 54" descr="User with solid fill">
              <a:extLst>
                <a:ext uri="{FF2B5EF4-FFF2-40B4-BE49-F238E27FC236}">
                  <a16:creationId xmlns:a16="http://schemas.microsoft.com/office/drawing/2014/main" id="{215F1F40-3E4E-271A-C2E6-8602D78F0E7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80249" y="2634300"/>
              <a:ext cx="365760" cy="365760"/>
            </a:xfrm>
            <a:prstGeom prst="rect">
              <a:avLst/>
            </a:prstGeom>
          </p:spPr>
        </p:pic>
        <p:pic>
          <p:nvPicPr>
            <p:cNvPr id="58" name="Graphic 57" descr="User with solid fill">
              <a:extLst>
                <a:ext uri="{FF2B5EF4-FFF2-40B4-BE49-F238E27FC236}">
                  <a16:creationId xmlns:a16="http://schemas.microsoft.com/office/drawing/2014/main" id="{BB2B8EA9-0B6D-D51B-B5E9-D97C4048404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09399" y="3725494"/>
              <a:ext cx="365760" cy="365760"/>
            </a:xfrm>
            <a:prstGeom prst="rect">
              <a:avLst/>
            </a:prstGeom>
          </p:spPr>
        </p:pic>
        <p:pic>
          <p:nvPicPr>
            <p:cNvPr id="59" name="Graphic 58" descr="User with solid fill">
              <a:extLst>
                <a:ext uri="{FF2B5EF4-FFF2-40B4-BE49-F238E27FC236}">
                  <a16:creationId xmlns:a16="http://schemas.microsoft.com/office/drawing/2014/main" id="{61CF6E88-E966-C1CC-9F46-45A48A26A312}"/>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21933" y="3353220"/>
              <a:ext cx="365760" cy="365760"/>
            </a:xfrm>
            <a:prstGeom prst="rect">
              <a:avLst/>
            </a:prstGeom>
          </p:spPr>
        </p:pic>
        <p:pic>
          <p:nvPicPr>
            <p:cNvPr id="60" name="Graphic 59" descr="User with solid fill">
              <a:extLst>
                <a:ext uri="{FF2B5EF4-FFF2-40B4-BE49-F238E27FC236}">
                  <a16:creationId xmlns:a16="http://schemas.microsoft.com/office/drawing/2014/main" id="{E0404799-6322-CCAA-02A0-64B1C358922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53885" y="2986474"/>
              <a:ext cx="365760" cy="365760"/>
            </a:xfrm>
            <a:prstGeom prst="rect">
              <a:avLst/>
            </a:prstGeom>
          </p:spPr>
        </p:pic>
        <p:pic>
          <p:nvPicPr>
            <p:cNvPr id="61" name="Graphic 60" descr="User with solid fill">
              <a:extLst>
                <a:ext uri="{FF2B5EF4-FFF2-40B4-BE49-F238E27FC236}">
                  <a16:creationId xmlns:a16="http://schemas.microsoft.com/office/drawing/2014/main" id="{022407ED-418C-61BD-F965-727AA90E6DE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55826" y="2998354"/>
              <a:ext cx="365760" cy="365760"/>
            </a:xfrm>
            <a:prstGeom prst="rect">
              <a:avLst/>
            </a:prstGeom>
          </p:spPr>
        </p:pic>
        <p:pic>
          <p:nvPicPr>
            <p:cNvPr id="62" name="Graphic 61" descr="User with solid fill">
              <a:extLst>
                <a:ext uri="{FF2B5EF4-FFF2-40B4-BE49-F238E27FC236}">
                  <a16:creationId xmlns:a16="http://schemas.microsoft.com/office/drawing/2014/main" id="{C6E8B39D-9C0E-BBB2-0FDC-0BDE53871748}"/>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67150" y="4453844"/>
              <a:ext cx="365760" cy="365760"/>
            </a:xfrm>
            <a:prstGeom prst="rect">
              <a:avLst/>
            </a:prstGeom>
          </p:spPr>
        </p:pic>
        <p:pic>
          <p:nvPicPr>
            <p:cNvPr id="64" name="Graphic 63" descr="User with solid fill">
              <a:extLst>
                <a:ext uri="{FF2B5EF4-FFF2-40B4-BE49-F238E27FC236}">
                  <a16:creationId xmlns:a16="http://schemas.microsoft.com/office/drawing/2014/main" id="{44C9A162-4D43-F9B0-B335-16C891E23A6C}"/>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84976" y="4089548"/>
              <a:ext cx="365760" cy="365760"/>
            </a:xfrm>
            <a:prstGeom prst="rect">
              <a:avLst/>
            </a:prstGeom>
          </p:spPr>
        </p:pic>
        <p:pic>
          <p:nvPicPr>
            <p:cNvPr id="65" name="Graphic 64" descr="User with solid fill">
              <a:extLst>
                <a:ext uri="{FF2B5EF4-FFF2-40B4-BE49-F238E27FC236}">
                  <a16:creationId xmlns:a16="http://schemas.microsoft.com/office/drawing/2014/main" id="{C41D00A5-AB49-4877-8B3C-9698C1A4058F}"/>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97510" y="3717274"/>
              <a:ext cx="365760" cy="365760"/>
            </a:xfrm>
            <a:prstGeom prst="rect">
              <a:avLst/>
            </a:prstGeom>
          </p:spPr>
        </p:pic>
        <p:pic>
          <p:nvPicPr>
            <p:cNvPr id="66" name="Graphic 65" descr="User with solid fill">
              <a:extLst>
                <a:ext uri="{FF2B5EF4-FFF2-40B4-BE49-F238E27FC236}">
                  <a16:creationId xmlns:a16="http://schemas.microsoft.com/office/drawing/2014/main" id="{1ACED972-B74C-7D04-DB50-7334028000EF}"/>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29462" y="3350528"/>
              <a:ext cx="365760" cy="365760"/>
            </a:xfrm>
            <a:prstGeom prst="rect">
              <a:avLst/>
            </a:prstGeom>
          </p:spPr>
        </p:pic>
        <p:pic>
          <p:nvPicPr>
            <p:cNvPr id="67" name="Graphic 66" descr="User with solid fill">
              <a:extLst>
                <a:ext uri="{FF2B5EF4-FFF2-40B4-BE49-F238E27FC236}">
                  <a16:creationId xmlns:a16="http://schemas.microsoft.com/office/drawing/2014/main" id="{3232E18D-F6E0-C690-E49F-1F560B498C9C}"/>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7612" y="2645194"/>
              <a:ext cx="365760" cy="365760"/>
            </a:xfrm>
            <a:prstGeom prst="rect">
              <a:avLst/>
            </a:prstGeom>
          </p:spPr>
        </p:pic>
        <p:pic>
          <p:nvPicPr>
            <p:cNvPr id="71" name="Graphic 70" descr="User with solid fill">
              <a:extLst>
                <a:ext uri="{FF2B5EF4-FFF2-40B4-BE49-F238E27FC236}">
                  <a16:creationId xmlns:a16="http://schemas.microsoft.com/office/drawing/2014/main" id="{20FF0F4F-B0CD-CA9E-F36A-8AE2AE086F48}"/>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89296" y="3364114"/>
              <a:ext cx="365760" cy="365760"/>
            </a:xfrm>
            <a:prstGeom prst="rect">
              <a:avLst/>
            </a:prstGeom>
          </p:spPr>
        </p:pic>
        <p:pic>
          <p:nvPicPr>
            <p:cNvPr id="72" name="Graphic 71" descr="User with solid fill">
              <a:extLst>
                <a:ext uri="{FF2B5EF4-FFF2-40B4-BE49-F238E27FC236}">
                  <a16:creationId xmlns:a16="http://schemas.microsoft.com/office/drawing/2014/main" id="{38617F52-EC6C-BC14-8BBB-5C9AC444826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21248" y="2997368"/>
              <a:ext cx="365760" cy="365760"/>
            </a:xfrm>
            <a:prstGeom prst="rect">
              <a:avLst/>
            </a:prstGeom>
          </p:spPr>
        </p:pic>
        <p:pic>
          <p:nvPicPr>
            <p:cNvPr id="73" name="Graphic 72" descr="User with solid fill">
              <a:extLst>
                <a:ext uri="{FF2B5EF4-FFF2-40B4-BE49-F238E27FC236}">
                  <a16:creationId xmlns:a16="http://schemas.microsoft.com/office/drawing/2014/main" id="{C8EB6226-1A70-0563-E7A4-BCD755581968}"/>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93421" y="2640814"/>
              <a:ext cx="365760" cy="365760"/>
            </a:xfrm>
            <a:prstGeom prst="rect">
              <a:avLst/>
            </a:prstGeom>
          </p:spPr>
        </p:pic>
        <p:pic>
          <p:nvPicPr>
            <p:cNvPr id="79" name="Graphic 78" descr="User with solid fill">
              <a:extLst>
                <a:ext uri="{FF2B5EF4-FFF2-40B4-BE49-F238E27FC236}">
                  <a16:creationId xmlns:a16="http://schemas.microsoft.com/office/drawing/2014/main" id="{90264EDB-E655-E88D-C361-E612ACE5CF3A}"/>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45567" y="1365526"/>
              <a:ext cx="365760" cy="365760"/>
            </a:xfrm>
            <a:prstGeom prst="rect">
              <a:avLst/>
            </a:prstGeom>
          </p:spPr>
        </p:pic>
        <p:pic>
          <p:nvPicPr>
            <p:cNvPr id="80" name="Graphic 79" descr="User with solid fill">
              <a:extLst>
                <a:ext uri="{FF2B5EF4-FFF2-40B4-BE49-F238E27FC236}">
                  <a16:creationId xmlns:a16="http://schemas.microsoft.com/office/drawing/2014/main" id="{8082AA5F-849A-EB59-D15E-0327A2122E46}"/>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09641" y="2087356"/>
              <a:ext cx="365760" cy="365760"/>
            </a:xfrm>
            <a:prstGeom prst="rect">
              <a:avLst/>
            </a:prstGeom>
          </p:spPr>
        </p:pic>
        <p:pic>
          <p:nvPicPr>
            <p:cNvPr id="81" name="Graphic 80" descr="User with solid fill">
              <a:extLst>
                <a:ext uri="{FF2B5EF4-FFF2-40B4-BE49-F238E27FC236}">
                  <a16:creationId xmlns:a16="http://schemas.microsoft.com/office/drawing/2014/main" id="{4B49D746-197B-DBBA-A4A1-8A6CC02ADDF7}"/>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41593" y="1720610"/>
              <a:ext cx="365760" cy="365760"/>
            </a:xfrm>
            <a:prstGeom prst="rect">
              <a:avLst/>
            </a:prstGeom>
          </p:spPr>
        </p:pic>
        <p:pic>
          <p:nvPicPr>
            <p:cNvPr id="82" name="Graphic 81" descr="User with solid fill">
              <a:extLst>
                <a:ext uri="{FF2B5EF4-FFF2-40B4-BE49-F238E27FC236}">
                  <a16:creationId xmlns:a16="http://schemas.microsoft.com/office/drawing/2014/main" id="{603102F5-DEF2-48E0-A2EC-F8AB9E6EA2A7}"/>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55923" y="1376420"/>
              <a:ext cx="365760" cy="365760"/>
            </a:xfrm>
            <a:prstGeom prst="rect">
              <a:avLst/>
            </a:prstGeom>
          </p:spPr>
        </p:pic>
        <p:pic>
          <p:nvPicPr>
            <p:cNvPr id="83" name="Graphic 82" descr="User with solid fill">
              <a:extLst>
                <a:ext uri="{FF2B5EF4-FFF2-40B4-BE49-F238E27FC236}">
                  <a16:creationId xmlns:a16="http://schemas.microsoft.com/office/drawing/2014/main" id="{A2B35775-62FB-C23A-252C-DC434B455A8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19997" y="2098250"/>
              <a:ext cx="365760" cy="365760"/>
            </a:xfrm>
            <a:prstGeom prst="rect">
              <a:avLst/>
            </a:prstGeom>
          </p:spPr>
        </p:pic>
        <p:pic>
          <p:nvPicPr>
            <p:cNvPr id="84" name="Graphic 83" descr="User with solid fill">
              <a:extLst>
                <a:ext uri="{FF2B5EF4-FFF2-40B4-BE49-F238E27FC236}">
                  <a16:creationId xmlns:a16="http://schemas.microsoft.com/office/drawing/2014/main" id="{5A1F4626-BD21-A915-FA2C-4F278EA9775A}"/>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51949" y="1731504"/>
              <a:ext cx="365760" cy="365760"/>
            </a:xfrm>
            <a:prstGeom prst="rect">
              <a:avLst/>
            </a:prstGeom>
          </p:spPr>
        </p:pic>
        <p:pic>
          <p:nvPicPr>
            <p:cNvPr id="85" name="Graphic 84" descr="User with solid fill">
              <a:extLst>
                <a:ext uri="{FF2B5EF4-FFF2-40B4-BE49-F238E27FC236}">
                  <a16:creationId xmlns:a16="http://schemas.microsoft.com/office/drawing/2014/main" id="{89C912FD-4409-DE72-3CC6-2B4E6A479A71}"/>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80026" y="1364540"/>
              <a:ext cx="365760" cy="365760"/>
            </a:xfrm>
            <a:prstGeom prst="rect">
              <a:avLst/>
            </a:prstGeom>
          </p:spPr>
        </p:pic>
        <p:pic>
          <p:nvPicPr>
            <p:cNvPr id="86" name="Graphic 85" descr="User with solid fill">
              <a:extLst>
                <a:ext uri="{FF2B5EF4-FFF2-40B4-BE49-F238E27FC236}">
                  <a16:creationId xmlns:a16="http://schemas.microsoft.com/office/drawing/2014/main" id="{FBF276EA-11B6-7375-5F2A-9BF4BB97D85F}"/>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4100" y="2086370"/>
              <a:ext cx="365760" cy="365760"/>
            </a:xfrm>
            <a:prstGeom prst="rect">
              <a:avLst/>
            </a:prstGeom>
          </p:spPr>
        </p:pic>
        <p:pic>
          <p:nvPicPr>
            <p:cNvPr id="87" name="Graphic 86" descr="User with solid fill">
              <a:extLst>
                <a:ext uri="{FF2B5EF4-FFF2-40B4-BE49-F238E27FC236}">
                  <a16:creationId xmlns:a16="http://schemas.microsoft.com/office/drawing/2014/main" id="{DE719A13-21AE-A421-3524-7AB4EB36252A}"/>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76052" y="1719624"/>
              <a:ext cx="365760" cy="365760"/>
            </a:xfrm>
            <a:prstGeom prst="rect">
              <a:avLst/>
            </a:prstGeom>
          </p:spPr>
        </p:pic>
        <p:pic>
          <p:nvPicPr>
            <p:cNvPr id="88" name="Graphic 87" descr="User with solid fill">
              <a:extLst>
                <a:ext uri="{FF2B5EF4-FFF2-40B4-BE49-F238E27FC236}">
                  <a16:creationId xmlns:a16="http://schemas.microsoft.com/office/drawing/2014/main" id="{D8B83C60-3C96-B796-60E0-DF4E0837F3B7}"/>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77993" y="1731504"/>
              <a:ext cx="365760" cy="365760"/>
            </a:xfrm>
            <a:prstGeom prst="rect">
              <a:avLst/>
            </a:prstGeom>
          </p:spPr>
        </p:pic>
        <p:pic>
          <p:nvPicPr>
            <p:cNvPr id="89" name="Graphic 88" descr="User with solid fill">
              <a:extLst>
                <a:ext uri="{FF2B5EF4-FFF2-40B4-BE49-F238E27FC236}">
                  <a16:creationId xmlns:a16="http://schemas.microsoft.com/office/drawing/2014/main" id="{444C76A4-1ADD-4DCF-FB2A-8EA70FCE8E18}"/>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51629" y="2083678"/>
              <a:ext cx="365760" cy="365760"/>
            </a:xfrm>
            <a:prstGeom prst="rect">
              <a:avLst/>
            </a:prstGeom>
          </p:spPr>
        </p:pic>
        <p:pic>
          <p:nvPicPr>
            <p:cNvPr id="90" name="Graphic 89" descr="User with solid fill">
              <a:extLst>
                <a:ext uri="{FF2B5EF4-FFF2-40B4-BE49-F238E27FC236}">
                  <a16:creationId xmlns:a16="http://schemas.microsoft.com/office/drawing/2014/main" id="{33A3A855-C4BF-2D92-418C-3806236C31B0}"/>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7389" y="1375434"/>
              <a:ext cx="365760" cy="365760"/>
            </a:xfrm>
            <a:prstGeom prst="rect">
              <a:avLst/>
            </a:prstGeom>
          </p:spPr>
        </p:pic>
        <p:pic>
          <p:nvPicPr>
            <p:cNvPr id="91" name="Graphic 90" descr="User with solid fill">
              <a:extLst>
                <a:ext uri="{FF2B5EF4-FFF2-40B4-BE49-F238E27FC236}">
                  <a16:creationId xmlns:a16="http://schemas.microsoft.com/office/drawing/2014/main" id="{753338D5-296A-D35F-B156-5B4914D6CA31}"/>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11463" y="2097264"/>
              <a:ext cx="365760" cy="365760"/>
            </a:xfrm>
            <a:prstGeom prst="rect">
              <a:avLst/>
            </a:prstGeom>
          </p:spPr>
        </p:pic>
        <p:pic>
          <p:nvPicPr>
            <p:cNvPr id="92" name="Graphic 91" descr="User with solid fill">
              <a:extLst>
                <a:ext uri="{FF2B5EF4-FFF2-40B4-BE49-F238E27FC236}">
                  <a16:creationId xmlns:a16="http://schemas.microsoft.com/office/drawing/2014/main" id="{A1F2A247-0E88-DD01-8EFF-56481A7D40C9}"/>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43415" y="1730518"/>
              <a:ext cx="365760" cy="365760"/>
            </a:xfrm>
            <a:prstGeom prst="rect">
              <a:avLst/>
            </a:prstGeom>
          </p:spPr>
        </p:pic>
        <p:pic>
          <p:nvPicPr>
            <p:cNvPr id="93" name="Graphic 92" descr="User with solid fill">
              <a:extLst>
                <a:ext uri="{FF2B5EF4-FFF2-40B4-BE49-F238E27FC236}">
                  <a16:creationId xmlns:a16="http://schemas.microsoft.com/office/drawing/2014/main" id="{1531D9FF-BD4F-6655-BFFB-E55CE00E7CC3}"/>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93198" y="1371054"/>
              <a:ext cx="365760" cy="365760"/>
            </a:xfrm>
            <a:prstGeom prst="rect">
              <a:avLst/>
            </a:prstGeom>
          </p:spPr>
        </p:pic>
        <p:pic>
          <p:nvPicPr>
            <p:cNvPr id="94" name="Graphic 93" descr="User with solid fill">
              <a:extLst>
                <a:ext uri="{FF2B5EF4-FFF2-40B4-BE49-F238E27FC236}">
                  <a16:creationId xmlns:a16="http://schemas.microsoft.com/office/drawing/2014/main" id="{B7253E74-8494-C5AF-66F4-4296848B800F}"/>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61220" y="5254285"/>
              <a:ext cx="365760" cy="365760"/>
            </a:xfrm>
            <a:prstGeom prst="rect">
              <a:avLst/>
            </a:prstGeom>
          </p:spPr>
        </p:pic>
      </p:grpSp>
      <p:sp>
        <p:nvSpPr>
          <p:cNvPr id="35" name="Text Box 2">
            <a:extLst>
              <a:ext uri="{FF2B5EF4-FFF2-40B4-BE49-F238E27FC236}">
                <a16:creationId xmlns:a16="http://schemas.microsoft.com/office/drawing/2014/main" id="{0EDA272E-BF2B-365B-1AA9-78C2839266DA}"/>
              </a:ext>
            </a:extLst>
          </p:cNvPr>
          <p:cNvSpPr txBox="1">
            <a:spLocks noChangeArrowheads="1"/>
          </p:cNvSpPr>
          <p:nvPr/>
        </p:nvSpPr>
        <p:spPr bwMode="auto">
          <a:xfrm>
            <a:off x="1186249" y="2667011"/>
            <a:ext cx="3430545" cy="739020"/>
          </a:xfrm>
          <a:prstGeom prst="rect">
            <a:avLst/>
          </a:prstGeom>
          <a:solidFill>
            <a:schemeClr val="accent5"/>
          </a:solidFill>
          <a:ln w="9525">
            <a:noFill/>
            <a:miter lim="800000"/>
            <a:headEnd/>
            <a:tailEnd/>
          </a:ln>
        </p:spPr>
        <p:txBody>
          <a:bodyPr rot="0" vert="horz" wrap="square" lIns="91440" tIns="45720" rIns="91440" bIns="45720" anchor="ctr" anchorCtr="0">
            <a:noAutofit/>
          </a:bodyPr>
          <a:lstStyle/>
          <a:p>
            <a:pPr marL="0" marR="0" lvl="0" indent="0" algn="r" defTabSz="914400" rtl="0" eaLnBrk="1" fontAlgn="auto" latinLnBrk="0" hangingPunct="1">
              <a:lnSpc>
                <a:spcPct val="11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Roboto" panose="02000000000000000000" pitchFamily="2" charset="0"/>
                <a:ea typeface="Times New Roman" panose="02020603050405020304" pitchFamily="18" charset="0"/>
                <a:cs typeface="Times New Roman" panose="02020603050405020304" pitchFamily="18" charset="0"/>
              </a:rPr>
              <a:t>Diversion Services</a:t>
            </a:r>
            <a:endParaRPr kumimoji="0" lang="en-US" sz="1800" b="0" i="0" u="none" strike="noStrike" kern="1200" cap="none" spc="0" normalizeH="0" baseline="0" noProof="0">
              <a:ln>
                <a:noFill/>
              </a:ln>
              <a:solidFill>
                <a:prstClr val="black"/>
              </a:solidFill>
              <a:effectLst/>
              <a:uLnTx/>
              <a:uFillTx/>
              <a:latin typeface="Roboto" panose="02000000000000000000" pitchFamily="2" charset="0"/>
              <a:ea typeface="Times New Roman" panose="02020603050405020304" pitchFamily="18" charset="0"/>
              <a:cs typeface="Times New Roman" panose="02020603050405020304" pitchFamily="18" charset="0"/>
            </a:endParaRPr>
          </a:p>
        </p:txBody>
      </p:sp>
      <p:sp>
        <p:nvSpPr>
          <p:cNvPr id="34" name="Text Box 2">
            <a:extLst>
              <a:ext uri="{FF2B5EF4-FFF2-40B4-BE49-F238E27FC236}">
                <a16:creationId xmlns:a16="http://schemas.microsoft.com/office/drawing/2014/main" id="{7D483602-E089-114A-F024-8C0962D9FCED}"/>
              </a:ext>
            </a:extLst>
          </p:cNvPr>
          <p:cNvSpPr txBox="1">
            <a:spLocks noChangeArrowheads="1"/>
          </p:cNvSpPr>
          <p:nvPr/>
        </p:nvSpPr>
        <p:spPr bwMode="auto">
          <a:xfrm>
            <a:off x="6968934" y="1384954"/>
            <a:ext cx="3138894" cy="739020"/>
          </a:xfrm>
          <a:prstGeom prst="rect">
            <a:avLst/>
          </a:prstGeom>
          <a:solidFill>
            <a:schemeClr val="tx1">
              <a:lumMod val="85000"/>
            </a:schemeClr>
          </a:solidFill>
          <a:ln w="9525">
            <a:noFill/>
            <a:miter lim="800000"/>
            <a:headEnd/>
            <a:tailEnd/>
          </a:ln>
        </p:spPr>
        <p:txBody>
          <a:bodyPr rot="0" vert="horz" wrap="square" lIns="91440" tIns="45720" rIns="91440" bIns="45720" anchor="ctr" anchorCtr="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Roboto" panose="02000000000000000000" pitchFamily="2" charset="0"/>
                <a:ea typeface="Times New Roman" panose="02020603050405020304" pitchFamily="18" charset="0"/>
                <a:cs typeface="Times New Roman" panose="02020603050405020304" pitchFamily="18" charset="0"/>
              </a:rPr>
              <a:t>Prevention Services</a:t>
            </a:r>
            <a:endParaRPr kumimoji="0" lang="en-US" sz="1800" b="0" i="0" u="none" strike="noStrike" kern="1200" cap="none" spc="0" normalizeH="0" baseline="0" noProof="0">
              <a:ln>
                <a:noFill/>
              </a:ln>
              <a:solidFill>
                <a:prstClr val="black"/>
              </a:solidFill>
              <a:effectLst/>
              <a:uLnTx/>
              <a:uFillTx/>
              <a:latin typeface="Roboto" panose="02000000000000000000" pitchFamily="2" charset="0"/>
              <a:ea typeface="Times New Roman" panose="02020603050405020304" pitchFamily="18" charset="0"/>
              <a:cs typeface="Times New Roman" panose="02020603050405020304" pitchFamily="18" charset="0"/>
            </a:endParaRPr>
          </a:p>
        </p:txBody>
      </p:sp>
      <p:sp>
        <p:nvSpPr>
          <p:cNvPr id="36" name="Text Box 2">
            <a:extLst>
              <a:ext uri="{FF2B5EF4-FFF2-40B4-BE49-F238E27FC236}">
                <a16:creationId xmlns:a16="http://schemas.microsoft.com/office/drawing/2014/main" id="{AD2874F7-33DE-95F4-916A-6F6E88C3C86D}"/>
              </a:ext>
            </a:extLst>
          </p:cNvPr>
          <p:cNvSpPr txBox="1">
            <a:spLocks noChangeArrowheads="1"/>
          </p:cNvSpPr>
          <p:nvPr/>
        </p:nvSpPr>
        <p:spPr bwMode="auto">
          <a:xfrm>
            <a:off x="1186249" y="4665851"/>
            <a:ext cx="4372852" cy="739020"/>
          </a:xfrm>
          <a:prstGeom prst="rect">
            <a:avLst/>
          </a:prstGeom>
          <a:solidFill>
            <a:schemeClr val="accent5"/>
          </a:solidFill>
          <a:ln w="9525">
            <a:noFill/>
            <a:miter lim="800000"/>
            <a:headEnd/>
            <a:tailEnd/>
          </a:ln>
        </p:spPr>
        <p:txBody>
          <a:bodyPr rot="0" vert="horz" wrap="square" lIns="91440" tIns="45720" rIns="91440" bIns="45720" anchor="ctr" anchorCtr="0">
            <a:noAutofit/>
          </a:bodyPr>
          <a:lstStyle/>
          <a:p>
            <a:pPr marL="0" marR="0" lvl="0" indent="0" algn="r" defTabSz="914400" rtl="0" eaLnBrk="1" fontAlgn="auto" latinLnBrk="0" hangingPunct="1">
              <a:lnSpc>
                <a:spcPct val="11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Roboto" panose="02000000000000000000" pitchFamily="2" charset="0"/>
                <a:ea typeface="Times New Roman" panose="02020603050405020304" pitchFamily="18" charset="0"/>
                <a:cs typeface="Times New Roman" panose="02020603050405020304" pitchFamily="18" charset="0"/>
              </a:rPr>
              <a:t>County Administered Post-Dispositional Services</a:t>
            </a:r>
            <a:endParaRPr kumimoji="0" lang="en-US" sz="1800" b="0" i="0" u="none" strike="noStrike" kern="1200" cap="none" spc="0" normalizeH="0" baseline="0" noProof="0">
              <a:ln>
                <a:noFill/>
              </a:ln>
              <a:solidFill>
                <a:prstClr val="black"/>
              </a:solidFill>
              <a:effectLst/>
              <a:uLnTx/>
              <a:uFillTx/>
              <a:latin typeface="Roboto" panose="020000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8935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66246-5CF1-535E-3756-0D502ADDC14A}"/>
              </a:ext>
            </a:extLst>
          </p:cNvPr>
          <p:cNvSpPr>
            <a:spLocks noGrp="1"/>
          </p:cNvSpPr>
          <p:nvPr>
            <p:ph type="title" idx="4294967295"/>
          </p:nvPr>
        </p:nvSpPr>
        <p:spPr>
          <a:xfrm>
            <a:off x="371844" y="140790"/>
            <a:ext cx="11833225" cy="1020160"/>
          </a:xfrm>
        </p:spPr>
        <p:txBody>
          <a:bodyPr>
            <a:normAutofit/>
          </a:bodyPr>
          <a:lstStyle/>
          <a:p>
            <a:r>
              <a:rPr lang="en-US" sz="3200" dirty="0"/>
              <a:t>2024 Referred Youth with Prior CPS Referral(s) -Wisconsin</a:t>
            </a:r>
          </a:p>
        </p:txBody>
      </p:sp>
      <p:sp>
        <p:nvSpPr>
          <p:cNvPr id="6" name="Text Box 2">
            <a:extLst>
              <a:ext uri="{FF2B5EF4-FFF2-40B4-BE49-F238E27FC236}">
                <a16:creationId xmlns:a16="http://schemas.microsoft.com/office/drawing/2014/main" id="{08B1EF65-11A3-5AE2-413E-39D8F049A210}"/>
              </a:ext>
            </a:extLst>
          </p:cNvPr>
          <p:cNvSpPr txBox="1">
            <a:spLocks noChangeArrowheads="1"/>
          </p:cNvSpPr>
          <p:nvPr/>
        </p:nvSpPr>
        <p:spPr bwMode="auto">
          <a:xfrm>
            <a:off x="6686044" y="1465115"/>
            <a:ext cx="4674115" cy="233536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Roboto" panose="02000000000000000000" pitchFamily="2" charset="0"/>
                <a:ea typeface="Times New Roman" panose="02020603050405020304" pitchFamily="18" charset="0"/>
                <a:cs typeface="Times New Roman" panose="02020603050405020304" pitchFamily="18" charset="0"/>
              </a:rPr>
              <a:t>Prior CPS Referral(s)</a:t>
            </a:r>
            <a:endParaRPr kumimoji="0" lang="en-US" sz="2000" b="0" i="0" u="none" strike="noStrike" kern="1200" cap="none" spc="0" normalizeH="0" baseline="0" noProof="0">
              <a:ln>
                <a:noFill/>
              </a:ln>
              <a:solidFill>
                <a:prstClr val="white"/>
              </a:solidFill>
              <a:effectLst/>
              <a:uLnTx/>
              <a:uFillTx/>
              <a:latin typeface="Roboto" panose="02000000000000000000" pitchFamily="2"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59C95"/>
                </a:solidFill>
                <a:effectLst>
                  <a:glow rad="63500">
                    <a:schemeClr val="accent1">
                      <a:satMod val="175000"/>
                      <a:alpha val="40000"/>
                    </a:schemeClr>
                  </a:glow>
                </a:effectLst>
                <a:uLnTx/>
                <a:uFillTx/>
                <a:latin typeface="Roboto"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800" b="0" i="0" u="none" strike="noStrike" kern="1200" cap="none" spc="0" normalizeH="0" baseline="0" noProof="0">
                <a:ln>
                  <a:noFill/>
                </a:ln>
                <a:solidFill>
                  <a:prstClr val="white"/>
                </a:solidFill>
                <a:effectLst>
                  <a:glow rad="63500">
                    <a:schemeClr val="accent1">
                      <a:satMod val="175000"/>
                      <a:alpha val="40000"/>
                    </a:schemeClr>
                  </a:glow>
                </a:effectLst>
                <a:uLnTx/>
                <a:uFillTx/>
                <a:latin typeface="Roboto" panose="02000000000000000000" pitchFamily="2"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a:ln>
                  <a:noFill/>
                </a:ln>
                <a:solidFill>
                  <a:prstClr val="black"/>
                </a:solidFill>
                <a:effectLst>
                  <a:glow rad="63500">
                    <a:schemeClr val="accent1">
                      <a:satMod val="175000"/>
                      <a:alpha val="40000"/>
                    </a:schemeClr>
                  </a:glow>
                </a:effectLst>
                <a:uLnTx/>
                <a:uFillTx/>
                <a:latin typeface="Roboto" panose="02000000000000000000" pitchFamily="2" charset="0"/>
                <a:ea typeface="Times New Roman" panose="02020603050405020304" pitchFamily="18" charset="0"/>
                <a:cs typeface="Times New Roman" panose="02020603050405020304" pitchFamily="18" charset="0"/>
              </a:rPr>
              <a:t>Screened In Only (6%)</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800" b="0" i="0" u="none" strike="noStrike" kern="1200" cap="none" spc="0" normalizeH="0" baseline="0" noProof="0">
                <a:ln>
                  <a:noFill/>
                </a:ln>
                <a:solidFill>
                  <a:srgbClr val="AF3962"/>
                </a:solidFill>
                <a:effectLst>
                  <a:glow rad="63500">
                    <a:schemeClr val="accent1">
                      <a:satMod val="175000"/>
                      <a:alpha val="40000"/>
                    </a:schemeClr>
                  </a:glow>
                </a:effectLst>
                <a:uLnTx/>
                <a:uFillTx/>
                <a:latin typeface="Roboto"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000" b="0" i="0" u="none" strike="noStrike" kern="1200" cap="none" spc="0" normalizeH="0" baseline="0" noProof="0">
                <a:ln>
                  <a:noFill/>
                </a:ln>
                <a:solidFill>
                  <a:prstClr val="white"/>
                </a:solidFill>
                <a:effectLst>
                  <a:glow rad="63500">
                    <a:schemeClr val="accent1">
                      <a:satMod val="175000"/>
                      <a:alpha val="40000"/>
                    </a:schemeClr>
                  </a:glow>
                </a:effectLst>
                <a:uLnTx/>
                <a:uFillTx/>
                <a:latin typeface="Roboto" panose="02000000000000000000" pitchFamily="2"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a:ln>
                  <a:noFill/>
                </a:ln>
                <a:solidFill>
                  <a:prstClr val="black"/>
                </a:solidFill>
                <a:effectLst>
                  <a:glow rad="63500">
                    <a:schemeClr val="accent1">
                      <a:satMod val="175000"/>
                      <a:alpha val="40000"/>
                    </a:schemeClr>
                  </a:glow>
                </a:effectLst>
                <a:uLnTx/>
                <a:uFillTx/>
                <a:latin typeface="Roboto" panose="02000000000000000000" pitchFamily="2" charset="0"/>
                <a:ea typeface="Times New Roman" panose="02020603050405020304" pitchFamily="18" charset="0"/>
                <a:cs typeface="Times New Roman" panose="02020603050405020304" pitchFamily="18" charset="0"/>
              </a:rPr>
              <a:t>Screened In &amp; Screened Out (60%)</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800" b="0" i="0" u="none" strike="noStrike" kern="1200" cap="none" spc="0" normalizeH="0" baseline="0" noProof="0">
                <a:ln>
                  <a:noFill/>
                </a:ln>
                <a:solidFill>
                  <a:srgbClr val="2162AE"/>
                </a:solidFill>
                <a:effectLst>
                  <a:glow rad="63500">
                    <a:schemeClr val="accent1">
                      <a:satMod val="175000"/>
                      <a:alpha val="40000"/>
                    </a:schemeClr>
                  </a:glow>
                </a:effectLst>
                <a:uLnTx/>
                <a:uFillTx/>
                <a:latin typeface="Roboto"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800" b="0" i="0" u="none" strike="noStrike" kern="1200" cap="none" spc="0" normalizeH="0" baseline="0" noProof="0">
                <a:ln>
                  <a:noFill/>
                </a:ln>
                <a:solidFill>
                  <a:prstClr val="black"/>
                </a:solidFill>
                <a:effectLst>
                  <a:glow rad="63500">
                    <a:schemeClr val="accent1">
                      <a:satMod val="175000"/>
                      <a:alpha val="40000"/>
                    </a:schemeClr>
                  </a:glow>
                </a:effectLst>
                <a:uLnTx/>
                <a:uFillTx/>
                <a:latin typeface="Roboto" panose="02000000000000000000" pitchFamily="2"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a:ln>
                  <a:noFill/>
                </a:ln>
                <a:solidFill>
                  <a:prstClr val="black"/>
                </a:solidFill>
                <a:effectLst>
                  <a:glow rad="63500">
                    <a:schemeClr val="accent1">
                      <a:satMod val="175000"/>
                      <a:alpha val="40000"/>
                    </a:schemeClr>
                  </a:glow>
                </a:effectLst>
                <a:uLnTx/>
                <a:uFillTx/>
                <a:latin typeface="Roboto" panose="02000000000000000000" pitchFamily="2" charset="0"/>
                <a:ea typeface="Times New Roman" panose="02020603050405020304" pitchFamily="18" charset="0"/>
                <a:cs typeface="Times New Roman" panose="02020603050405020304" pitchFamily="18" charset="0"/>
              </a:rPr>
              <a:t>Screened Out Only (16%)</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9D9D9"/>
                </a:solidFill>
                <a:effectLst/>
                <a:uLnTx/>
                <a:uFillTx/>
                <a:latin typeface="Roboto"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800" b="0" i="0" u="none" strike="noStrike" kern="1200" cap="none" spc="0" normalizeH="0" baseline="0" noProof="0">
                <a:ln>
                  <a:noFill/>
                </a:ln>
                <a:solidFill>
                  <a:prstClr val="white"/>
                </a:solidFill>
                <a:effectLst/>
                <a:uLnTx/>
                <a:uFillTx/>
                <a:latin typeface="Roboto" panose="02000000000000000000" pitchFamily="2"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a:ln>
                  <a:noFill/>
                </a:ln>
                <a:solidFill>
                  <a:prstClr val="black"/>
                </a:solidFill>
                <a:effectLst/>
                <a:uLnTx/>
                <a:uFillTx/>
                <a:latin typeface="Roboto" panose="02000000000000000000" pitchFamily="2" charset="0"/>
                <a:ea typeface="Times New Roman" panose="02020603050405020304" pitchFamily="18" charset="0"/>
                <a:cs typeface="Times New Roman" panose="02020603050405020304" pitchFamily="18" charset="0"/>
              </a:rPr>
              <a:t>No Prior Referral (18%)</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Roboto" panose="02000000000000000000" pitchFamily="2" charset="0"/>
                <a:ea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D346D8F6-C4AB-CCE9-40E1-AE644383E38A}"/>
              </a:ext>
            </a:extLst>
          </p:cNvPr>
          <p:cNvSpPr txBox="1"/>
          <p:nvPr/>
        </p:nvSpPr>
        <p:spPr>
          <a:xfrm>
            <a:off x="6957258" y="4104640"/>
            <a:ext cx="4131688" cy="1862048"/>
          </a:xfrm>
          <a:prstGeom prst="rect">
            <a:avLst/>
          </a:prstGeom>
          <a:noFill/>
        </p:spPr>
        <p:txBody>
          <a:bodyPr wrap="square" rtlCol="0">
            <a:spAutoFit/>
          </a:bodyPr>
          <a:lstStyle/>
          <a:p>
            <a:pPr algn="ctr"/>
            <a:r>
              <a:rPr lang="en-US" sz="11500">
                <a:effectLst>
                  <a:glow rad="228600">
                    <a:schemeClr val="accent1">
                      <a:satMod val="175000"/>
                      <a:alpha val="40000"/>
                    </a:schemeClr>
                  </a:glow>
                </a:effectLst>
              </a:rPr>
              <a:t>82%</a:t>
            </a:r>
          </a:p>
        </p:txBody>
      </p:sp>
      <p:pic>
        <p:nvPicPr>
          <p:cNvPr id="4" name="Picture 2">
            <a:extLst>
              <a:ext uri="{FF2B5EF4-FFF2-40B4-BE49-F238E27FC236}">
                <a16:creationId xmlns:a16="http://schemas.microsoft.com/office/drawing/2014/main" id="{492307FD-490F-E72E-1C6C-8254EF3C5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41" y="1160950"/>
            <a:ext cx="4983172" cy="488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96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9D612-864D-90C9-E42F-561D9C04F62F}"/>
              </a:ext>
            </a:extLst>
          </p:cNvPr>
          <p:cNvSpPr>
            <a:spLocks noGrp="1"/>
          </p:cNvSpPr>
          <p:nvPr>
            <p:ph type="title"/>
          </p:nvPr>
        </p:nvSpPr>
        <p:spPr/>
        <p:txBody>
          <a:bodyPr>
            <a:normAutofit fontScale="90000"/>
          </a:bodyPr>
          <a:lstStyle/>
          <a:p>
            <a:r>
              <a:rPr lang="en-US"/>
              <a:t>2024 YJ Referred Youth Out of Home Care (OHC) Placement Experience - Wisconsin</a:t>
            </a:r>
          </a:p>
        </p:txBody>
      </p:sp>
      <p:sp>
        <p:nvSpPr>
          <p:cNvPr id="5" name="Text Box 2">
            <a:extLst>
              <a:ext uri="{FF2B5EF4-FFF2-40B4-BE49-F238E27FC236}">
                <a16:creationId xmlns:a16="http://schemas.microsoft.com/office/drawing/2014/main" id="{69E6D4C8-816A-1AFB-E195-777E016387D8}"/>
              </a:ext>
            </a:extLst>
          </p:cNvPr>
          <p:cNvSpPr txBox="1">
            <a:spLocks noGrp="1" noChangeArrowheads="1"/>
          </p:cNvSpPr>
          <p:nvPr>
            <p:ph idx="1"/>
          </p:nvPr>
        </p:nvSpPr>
        <p:spPr bwMode="auto">
          <a:xfrm>
            <a:off x="636488" y="1989438"/>
            <a:ext cx="3157035" cy="3212757"/>
          </a:xfrm>
          <a:prstGeom prst="rect">
            <a:avLst/>
          </a:prstGeom>
          <a:solidFill>
            <a:srgbClr val="FFFFFF"/>
          </a:solidFill>
          <a:ln w="9525">
            <a:noFill/>
            <a:miter lim="800000"/>
            <a:headEnd/>
            <a:tailEnd/>
          </a:ln>
        </p:spPr>
        <p:txBody>
          <a:bodyPr rot="0" vert="horz" wrap="square" lIns="91440" tIns="45720" rIns="91440" bIns="45720" anchor="ctr" anchorCtr="0">
            <a:noAutofit/>
          </a:bodyPr>
          <a:lstStyle/>
          <a:p>
            <a:pPr marL="0" marR="0" indent="0">
              <a:lnSpc>
                <a:spcPct val="110000"/>
              </a:lnSpc>
              <a:spcBef>
                <a:spcPts val="0"/>
              </a:spcBef>
              <a:spcAft>
                <a:spcPts val="0"/>
              </a:spcAft>
              <a:buNone/>
            </a:pPr>
            <a:r>
              <a:rPr lang="en-US" sz="2400" b="1">
                <a:effectLst/>
                <a:latin typeface="Roboto" panose="02000000000000000000" pitchFamily="2" charset="0"/>
                <a:ea typeface="Times New Roman" panose="02020603050405020304" pitchFamily="18" charset="0"/>
                <a:cs typeface="Times New Roman" panose="02020603050405020304" pitchFamily="18" charset="0"/>
              </a:rPr>
              <a:t>Youth with OHC </a:t>
            </a:r>
            <a:r>
              <a:rPr lang="en-US" sz="2400" b="1">
                <a:ea typeface="Times New Roman" panose="02020603050405020304" pitchFamily="18" charset="0"/>
                <a:cs typeface="Times New Roman" panose="02020603050405020304" pitchFamily="18" charset="0"/>
              </a:rPr>
              <a:t>experience</a:t>
            </a:r>
            <a:r>
              <a:rPr lang="en-US" sz="2400" b="1">
                <a:effectLst/>
                <a:latin typeface="Roboto" panose="02000000000000000000" pitchFamily="2" charset="0"/>
                <a:ea typeface="Times New Roman" panose="02020603050405020304" pitchFamily="18" charset="0"/>
                <a:cs typeface="Times New Roman" panose="02020603050405020304" pitchFamily="18" charset="0"/>
              </a:rPr>
              <a:t> </a:t>
            </a:r>
            <a:r>
              <a:rPr lang="en-US" sz="2400" b="1">
                <a:ea typeface="Times New Roman" panose="02020603050405020304" pitchFamily="18" charset="0"/>
                <a:cs typeface="Times New Roman" panose="02020603050405020304" pitchFamily="18" charset="0"/>
              </a:rPr>
              <a:t>prior</a:t>
            </a:r>
            <a:r>
              <a:rPr lang="en-US" sz="2400" b="1">
                <a:effectLst/>
                <a:latin typeface="Roboto" panose="02000000000000000000" pitchFamily="2" charset="0"/>
                <a:ea typeface="Times New Roman" panose="02020603050405020304" pitchFamily="18" charset="0"/>
                <a:cs typeface="Times New Roman" panose="02020603050405020304" pitchFamily="18" charset="0"/>
              </a:rPr>
              <a:t> to first 2024 </a:t>
            </a:r>
          </a:p>
          <a:p>
            <a:pPr marL="0" marR="0" indent="0">
              <a:lnSpc>
                <a:spcPct val="110000"/>
              </a:lnSpc>
              <a:spcBef>
                <a:spcPts val="0"/>
              </a:spcBef>
              <a:spcAft>
                <a:spcPts val="0"/>
              </a:spcAft>
              <a:buNone/>
            </a:pPr>
            <a:r>
              <a:rPr lang="en-US" sz="2400" b="1">
                <a:effectLst/>
                <a:latin typeface="Roboto" panose="02000000000000000000" pitchFamily="2" charset="0"/>
                <a:ea typeface="Times New Roman" panose="02020603050405020304" pitchFamily="18" charset="0"/>
                <a:cs typeface="Times New Roman" panose="02020603050405020304" pitchFamily="18" charset="0"/>
              </a:rPr>
              <a:t>YJ Referral</a:t>
            </a:r>
            <a:endParaRPr lang="en-US" sz="2400">
              <a:effectLst/>
              <a:latin typeface="Roboto" panose="02000000000000000000" pitchFamily="2" charset="0"/>
              <a:ea typeface="Times New Roman" panose="02020603050405020304" pitchFamily="18" charset="0"/>
              <a:cs typeface="Times New Roman" panose="02020603050405020304" pitchFamily="18" charset="0"/>
            </a:endParaRPr>
          </a:p>
          <a:p>
            <a:pPr marL="0" marR="0" indent="0">
              <a:lnSpc>
                <a:spcPct val="110000"/>
              </a:lnSpc>
              <a:spcBef>
                <a:spcPts val="0"/>
              </a:spcBef>
              <a:spcAft>
                <a:spcPts val="0"/>
              </a:spcAft>
              <a:buNone/>
            </a:pPr>
            <a:r>
              <a:rPr lang="en-US" sz="6000" b="1">
                <a:solidFill>
                  <a:schemeClr val="bg1">
                    <a:lumMod val="50000"/>
                  </a:schemeClr>
                </a:solidFill>
                <a:effectLst/>
                <a:latin typeface="Roboto" panose="02000000000000000000" pitchFamily="2" charset="0"/>
                <a:ea typeface="Times New Roman" panose="02020603050405020304" pitchFamily="18" charset="0"/>
                <a:cs typeface="Times New Roman" panose="02020603050405020304" pitchFamily="18" charset="0"/>
              </a:rPr>
              <a:t>20	%</a:t>
            </a:r>
            <a:endParaRPr lang="en-US" sz="1600">
              <a:solidFill>
                <a:schemeClr val="bg1">
                  <a:lumMod val="50000"/>
                </a:schemeClr>
              </a:solidFill>
              <a:effectLst/>
              <a:latin typeface="Roboto" panose="02000000000000000000" pitchFamily="2" charset="0"/>
              <a:ea typeface="Times New Roman" panose="02020603050405020304" pitchFamily="18" charset="0"/>
              <a:cs typeface="Times New Roman" panose="02020603050405020304" pitchFamily="18" charset="0"/>
            </a:endParaRPr>
          </a:p>
        </p:txBody>
      </p:sp>
      <p:sp>
        <p:nvSpPr>
          <p:cNvPr id="6" name="Text Box 2">
            <a:extLst>
              <a:ext uri="{FF2B5EF4-FFF2-40B4-BE49-F238E27FC236}">
                <a16:creationId xmlns:a16="http://schemas.microsoft.com/office/drawing/2014/main" id="{4B081406-15DB-1334-C6D5-71DCEBB21E23}"/>
              </a:ext>
            </a:extLst>
          </p:cNvPr>
          <p:cNvSpPr txBox="1">
            <a:spLocks noChangeArrowheads="1"/>
          </p:cNvSpPr>
          <p:nvPr/>
        </p:nvSpPr>
        <p:spPr bwMode="auto">
          <a:xfrm>
            <a:off x="4601210" y="2251075"/>
            <a:ext cx="2989580" cy="170656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Roboto" panose="02000000000000000000" pitchFamily="2" charset="0"/>
                <a:ea typeface="Times New Roman" panose="02020603050405020304" pitchFamily="18" charset="0"/>
                <a:cs typeface="Times New Roman" panose="02020603050405020304" pitchFamily="18" charset="0"/>
              </a:rPr>
              <a:t>Youth Placed in OHC at </a:t>
            </a:r>
            <a:r>
              <a:rPr lang="en-US" sz="2400" b="1">
                <a:solidFill>
                  <a:prstClr val="black"/>
                </a:solidFill>
                <a:latin typeface="Roboto" panose="02000000000000000000" pitchFamily="2" charset="0"/>
                <a:ea typeface="Times New Roman" panose="02020603050405020304" pitchFamily="18" charset="0"/>
                <a:cs typeface="Times New Roman" panose="02020603050405020304" pitchFamily="18" charset="0"/>
              </a:rPr>
              <a:t>the their first </a:t>
            </a:r>
            <a:r>
              <a:rPr kumimoji="0" lang="en-US" sz="2400" b="1" i="0" u="none" strike="noStrike" kern="1200" cap="none" spc="0" normalizeH="0" baseline="0" noProof="0">
                <a:ln>
                  <a:noFill/>
                </a:ln>
                <a:solidFill>
                  <a:prstClr val="black"/>
                </a:solidFill>
                <a:effectLst/>
                <a:uLnTx/>
                <a:uFillTx/>
                <a:latin typeface="Roboto" panose="02000000000000000000" pitchFamily="2" charset="0"/>
                <a:ea typeface="Times New Roman" panose="02020603050405020304" pitchFamily="18" charset="0"/>
                <a:cs typeface="Times New Roman" panose="02020603050405020304" pitchFamily="18" charset="0"/>
              </a:rPr>
              <a:t>2024 YJ Referral</a:t>
            </a:r>
            <a:endParaRPr kumimoji="0" lang="en-US" sz="2400" b="0" i="0" u="none" strike="noStrike" kern="1200" cap="none" spc="0" normalizeH="0" baseline="0" noProof="0">
              <a:ln>
                <a:noFill/>
              </a:ln>
              <a:solidFill>
                <a:prstClr val="black"/>
              </a:solidFill>
              <a:effectLst/>
              <a:uLnTx/>
              <a:uFillTx/>
              <a:latin typeface="Roboto" panose="02000000000000000000" pitchFamily="2"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en-US" sz="6000" b="1">
                <a:solidFill>
                  <a:srgbClr val="AF3962"/>
                </a:solidFill>
                <a:latin typeface="Roboto" panose="02000000000000000000" pitchFamily="2" charset="0"/>
                <a:ea typeface="Times New Roman" panose="02020603050405020304" pitchFamily="18" charset="0"/>
                <a:cs typeface="Times New Roman" panose="02020603050405020304" pitchFamily="18" charset="0"/>
              </a:rPr>
              <a:t>5</a:t>
            </a:r>
            <a:r>
              <a:rPr kumimoji="0" lang="en-US" sz="6000" b="1" i="0" u="none" strike="noStrike" kern="1200" cap="none" spc="0" normalizeH="0" baseline="0" noProof="0">
                <a:ln>
                  <a:noFill/>
                </a:ln>
                <a:solidFill>
                  <a:srgbClr val="AF3962"/>
                </a:solidFill>
                <a:effectLst/>
                <a:uLnTx/>
                <a:uFillTx/>
                <a:latin typeface="Roboto" panose="02000000000000000000" pitchFamily="2" charset="0"/>
                <a:ea typeface="Times New Roman" panose="02020603050405020304" pitchFamily="18" charset="0"/>
                <a:cs typeface="Times New Roman" panose="02020603050405020304" pitchFamily="18" charset="0"/>
              </a:rPr>
              <a:t>%</a:t>
            </a:r>
            <a:endParaRPr kumimoji="0" lang="en-US" sz="1600" b="0" i="0" u="none" strike="noStrike" kern="1200" cap="none" spc="0" normalizeH="0" baseline="0" noProof="0">
              <a:ln>
                <a:noFill/>
              </a:ln>
              <a:solidFill>
                <a:prstClr val="white"/>
              </a:solidFill>
              <a:effectLst/>
              <a:uLnTx/>
              <a:uFillTx/>
              <a:latin typeface="Roboto" panose="02000000000000000000" pitchFamily="2" charset="0"/>
              <a:ea typeface="Times New Roman" panose="02020603050405020304" pitchFamily="18" charset="0"/>
              <a:cs typeface="Times New Roman" panose="02020603050405020304" pitchFamily="18" charset="0"/>
            </a:endParaRPr>
          </a:p>
        </p:txBody>
      </p:sp>
      <p:sp>
        <p:nvSpPr>
          <p:cNvPr id="7" name="Text Box 2">
            <a:extLst>
              <a:ext uri="{FF2B5EF4-FFF2-40B4-BE49-F238E27FC236}">
                <a16:creationId xmlns:a16="http://schemas.microsoft.com/office/drawing/2014/main" id="{26C55673-BA26-E22A-F8DB-0DEBD37A05BF}"/>
              </a:ext>
            </a:extLst>
          </p:cNvPr>
          <p:cNvSpPr txBox="1">
            <a:spLocks noChangeArrowheads="1"/>
          </p:cNvSpPr>
          <p:nvPr/>
        </p:nvSpPr>
        <p:spPr bwMode="auto">
          <a:xfrm>
            <a:off x="8398477" y="2598703"/>
            <a:ext cx="2994660" cy="1706563"/>
          </a:xfrm>
          <a:prstGeom prst="rect">
            <a:avLst/>
          </a:prstGeom>
          <a:solidFill>
            <a:srgbClr val="FFFFFF"/>
          </a:solidFill>
          <a:ln w="9525">
            <a:noFill/>
            <a:miter lim="800000"/>
            <a:headEnd/>
            <a:tailEnd/>
          </a:ln>
        </p:spPr>
        <p:txBody>
          <a:bodyPr rot="0" vert="horz" wrap="square" lIns="91440" tIns="45720" rIns="91440" bIns="45720" anchor="ctr" anchorCtr="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Roboto" panose="02000000000000000000" pitchFamily="2" charset="0"/>
                <a:ea typeface="Times New Roman" panose="02020603050405020304" pitchFamily="18" charset="0"/>
                <a:cs typeface="Times New Roman" panose="02020603050405020304" pitchFamily="18" charset="0"/>
              </a:rPr>
              <a:t>Wisconsin General Youth Population Placed in OHC in 2024 </a:t>
            </a:r>
            <a:endParaRPr kumimoji="0" lang="en-US" sz="1600" b="0" i="0" u="none" strike="noStrike" kern="1200" cap="none" spc="0" normalizeH="0" baseline="0" noProof="0">
              <a:ln>
                <a:noFill/>
              </a:ln>
              <a:solidFill>
                <a:prstClr val="black"/>
              </a:solidFill>
              <a:effectLst/>
              <a:uLnTx/>
              <a:uFillTx/>
              <a:latin typeface="Roboto" panose="02000000000000000000" pitchFamily="2"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6000" b="1" i="0" u="none" strike="noStrike" kern="1200" cap="none" spc="0" normalizeH="0" baseline="0" noProof="0">
                <a:ln>
                  <a:noFill/>
                </a:ln>
                <a:solidFill>
                  <a:srgbClr val="2162AE"/>
                </a:solidFill>
                <a:effectLst/>
                <a:uLnTx/>
                <a:uFillTx/>
                <a:latin typeface="Roboto" panose="02000000000000000000" pitchFamily="2" charset="0"/>
                <a:ea typeface="Times New Roman" panose="02020603050405020304" pitchFamily="18" charset="0"/>
                <a:cs typeface="Times New Roman" panose="02020603050405020304" pitchFamily="18" charset="0"/>
              </a:rPr>
              <a:t>&lt;1%</a:t>
            </a:r>
            <a:endParaRPr kumimoji="0" lang="en-US" sz="1600" b="0" i="0" u="none" strike="noStrike" kern="1200" cap="none" spc="0" normalizeH="0" baseline="0" noProof="0">
              <a:ln>
                <a:noFill/>
              </a:ln>
              <a:solidFill>
                <a:prstClr val="white"/>
              </a:solidFill>
              <a:effectLst/>
              <a:uLnTx/>
              <a:uFillTx/>
              <a:latin typeface="Roboto" panose="020000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552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711A1-DB2D-4131-86EE-273B432BF285}"/>
              </a:ext>
            </a:extLst>
          </p:cNvPr>
          <p:cNvSpPr txBox="1">
            <a:spLocks/>
          </p:cNvSpPr>
          <p:nvPr/>
        </p:nvSpPr>
        <p:spPr>
          <a:xfrm>
            <a:off x="0" y="629"/>
            <a:ext cx="12192000" cy="1645920"/>
          </a:xfrm>
          <a:prstGeom prst="rect">
            <a:avLst/>
          </a:prstGeom>
          <a:solidFill>
            <a:schemeClr val="accent1"/>
          </a:solidFill>
        </p:spPr>
        <p:txBody>
          <a:bodyPr vert="horz" lIns="91441" tIns="45720" rIns="91441"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Roboto" panose="02000000000000000000" pitchFamily="2" charset="0"/>
                <a:ea typeface="Roboto" panose="02000000000000000000" pitchFamily="2" charset="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399" b="1" i="0" u="none" strike="noStrike" kern="1200" cap="none" spc="0" normalizeH="0" baseline="0" noProof="0">
                <a:ln>
                  <a:noFill/>
                </a:ln>
                <a:solidFill>
                  <a:prstClr val="white"/>
                </a:solidFill>
                <a:effectLst/>
                <a:uLnTx/>
                <a:uFillTx/>
                <a:latin typeface="Roboto"/>
                <a:ea typeface="Roboto Black" panose="02000000000000000000" pitchFamily="2" charset="0"/>
                <a:cs typeface="+mj-cs"/>
              </a:rPr>
              <a:t>Evidence-Based Practice Research Suggests</a:t>
            </a:r>
          </a:p>
        </p:txBody>
      </p:sp>
      <p:sp>
        <p:nvSpPr>
          <p:cNvPr id="5" name="Rectangle 4">
            <a:extLst>
              <a:ext uri="{FF2B5EF4-FFF2-40B4-BE49-F238E27FC236}">
                <a16:creationId xmlns:a16="http://schemas.microsoft.com/office/drawing/2014/main" id="{E72E9CA7-3225-4F3C-8AFC-B5CA993FB000}"/>
              </a:ext>
            </a:extLst>
          </p:cNvPr>
          <p:cNvSpPr/>
          <p:nvPr/>
        </p:nvSpPr>
        <p:spPr>
          <a:xfrm>
            <a:off x="522781" y="1915834"/>
            <a:ext cx="4439363" cy="4375238"/>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Roboto"/>
                <a:ea typeface="+mn-ea"/>
                <a:cs typeface="+mn-cs"/>
              </a:rPr>
              <a:t>Severity of offense is not a strong indicator of the future pattern of offending; tested static and dynamic risk factors for offending 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1" b="0" i="0" u="none" strike="noStrike" kern="1200" cap="none" spc="0" normalizeH="0" baseline="0" noProof="0">
                <a:ln>
                  <a:noFill/>
                </a:ln>
                <a:solidFill>
                  <a:prstClr val="black"/>
                </a:solidFill>
                <a:effectLst/>
                <a:uLnTx/>
                <a:uFillTx/>
                <a:latin typeface="Roboto"/>
                <a:ea typeface="+mn-ea"/>
                <a:cs typeface="+mn-cs"/>
              </a:rPr>
              <a:t>(Mulvey et al., 2010; Lipsey &amp; </a:t>
            </a:r>
            <a:r>
              <a:rPr kumimoji="0" lang="en-US" sz="1801" b="0" i="0" u="none" strike="noStrike" kern="1200" cap="none" spc="0" normalizeH="0" baseline="0" noProof="0" err="1">
                <a:ln>
                  <a:noFill/>
                </a:ln>
                <a:solidFill>
                  <a:prstClr val="black"/>
                </a:solidFill>
                <a:effectLst/>
                <a:uLnTx/>
                <a:uFillTx/>
                <a:latin typeface="Roboto"/>
                <a:ea typeface="+mn-ea"/>
                <a:cs typeface="+mn-cs"/>
              </a:rPr>
              <a:t>Derzon</a:t>
            </a:r>
            <a:r>
              <a:rPr kumimoji="0" lang="en-US" sz="1801" b="0" i="0" u="none" strike="noStrike" kern="1200" cap="none" spc="0" normalizeH="0" baseline="0" noProof="0">
                <a:ln>
                  <a:noFill/>
                </a:ln>
                <a:solidFill>
                  <a:prstClr val="black"/>
                </a:solidFill>
                <a:effectLst/>
                <a:uLnTx/>
                <a:uFillTx/>
                <a:latin typeface="Roboto"/>
                <a:ea typeface="+mn-ea"/>
                <a:cs typeface="+mn-cs"/>
              </a:rPr>
              <a:t>, 1998). </a:t>
            </a:r>
          </a:p>
        </p:txBody>
      </p:sp>
      <p:graphicFrame>
        <p:nvGraphicFramePr>
          <p:cNvPr id="4" name="TextBox 1">
            <a:extLst>
              <a:ext uri="{FF2B5EF4-FFF2-40B4-BE49-F238E27FC236}">
                <a16:creationId xmlns:a16="http://schemas.microsoft.com/office/drawing/2014/main" id="{A5F2234B-43D2-366A-2638-ED58E6DC310D}"/>
              </a:ext>
            </a:extLst>
          </p:cNvPr>
          <p:cNvGraphicFramePr/>
          <p:nvPr/>
        </p:nvGraphicFramePr>
        <p:xfrm>
          <a:off x="5856270" y="1915833"/>
          <a:ext cx="5363110" cy="4166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8605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711A1-DB2D-4131-86EE-273B432BF285}"/>
              </a:ext>
            </a:extLst>
          </p:cNvPr>
          <p:cNvSpPr txBox="1">
            <a:spLocks/>
          </p:cNvSpPr>
          <p:nvPr/>
        </p:nvSpPr>
        <p:spPr>
          <a:xfrm>
            <a:off x="0" y="629"/>
            <a:ext cx="12192000" cy="1645920"/>
          </a:xfrm>
          <a:prstGeom prst="rect">
            <a:avLst/>
          </a:prstGeom>
          <a:solidFill>
            <a:schemeClr val="accent1"/>
          </a:solidFill>
        </p:spPr>
        <p:txBody>
          <a:bodyPr vert="horz" lIns="91441" tIns="45720" rIns="91441"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Roboto" panose="02000000000000000000" pitchFamily="2" charset="0"/>
                <a:ea typeface="Roboto" panose="02000000000000000000" pitchFamily="2" charset="0"/>
                <a:cs typeface="+mj-cs"/>
              </a:defRPr>
            </a:lvl1pPr>
          </a:lstStyle>
          <a:p>
            <a:pPr algn="ctr"/>
            <a:r>
              <a:rPr lang="en-US" sz="4399">
                <a:solidFill>
                  <a:schemeClr val="bg1"/>
                </a:solidFill>
                <a:latin typeface="+mn-lt"/>
                <a:ea typeface="Roboto Black" panose="02000000000000000000" pitchFamily="2" charset="0"/>
              </a:rPr>
              <a:t>EBP Research Suggests </a:t>
            </a:r>
          </a:p>
        </p:txBody>
      </p:sp>
      <p:sp>
        <p:nvSpPr>
          <p:cNvPr id="5" name="Rectangle 4">
            <a:extLst>
              <a:ext uri="{FF2B5EF4-FFF2-40B4-BE49-F238E27FC236}">
                <a16:creationId xmlns:a16="http://schemas.microsoft.com/office/drawing/2014/main" id="{E72E9CA7-3225-4F3C-8AFC-B5CA993FB000}"/>
              </a:ext>
            </a:extLst>
          </p:cNvPr>
          <p:cNvSpPr/>
          <p:nvPr/>
        </p:nvSpPr>
        <p:spPr>
          <a:xfrm>
            <a:off x="998269" y="1949117"/>
            <a:ext cx="10195464" cy="4319337"/>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rPr>
              <a:t>Research shows us that when predicting outcomes for individuals in the justice system, justice professionals “get it right” [</a:t>
            </a:r>
            <a:r>
              <a:rPr lang="en-US" sz="2800" i="1">
                <a:solidFill>
                  <a:schemeClr val="tx1"/>
                </a:solidFill>
              </a:rPr>
              <a:t>predicted risk/need accurately]</a:t>
            </a:r>
            <a:r>
              <a:rPr lang="en-US" sz="2800">
                <a:solidFill>
                  <a:schemeClr val="tx1"/>
                </a:solidFill>
              </a:rPr>
              <a:t> about 50% of the time when using only their professional judgement. </a:t>
            </a:r>
            <a:r>
              <a:rPr lang="en-US" sz="2800" b="1">
                <a:solidFill>
                  <a:schemeClr val="tx1"/>
                </a:solidFill>
              </a:rPr>
              <a:t>By using actuarial tools, or assessment tools like the YASI, we increase that accuracy to about 70-75%. </a:t>
            </a:r>
          </a:p>
          <a:p>
            <a:endParaRPr lang="en-US" sz="2800"/>
          </a:p>
          <a:p>
            <a:pPr>
              <a:buFont typeface="Arial" panose="020B0604020202020204" pitchFamily="34" charset="0"/>
              <a:buNone/>
            </a:pPr>
            <a:r>
              <a:rPr lang="en-US" sz="1600">
                <a:solidFill>
                  <a:schemeClr val="tx1"/>
                </a:solidFill>
              </a:rPr>
              <a:t>(Bonta &amp; Andrews, 2017; Oleson et al., 2012; Grove et al., 2000; Gendreau et al., 1996; Grove &amp; Meehl, 1996; Andrews et al., 1990.)</a:t>
            </a:r>
          </a:p>
        </p:txBody>
      </p:sp>
    </p:spTree>
    <p:extLst>
      <p:ext uri="{BB962C8B-B14F-4D97-AF65-F5344CB8AC3E}">
        <p14:creationId xmlns:p14="http://schemas.microsoft.com/office/powerpoint/2010/main" val="2174049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peech Bubble: Rectangle 23">
            <a:extLst>
              <a:ext uri="{FF2B5EF4-FFF2-40B4-BE49-F238E27FC236}">
                <a16:creationId xmlns:a16="http://schemas.microsoft.com/office/drawing/2014/main" id="{448AEB67-BBEF-434E-98EC-AC3C2E866317}"/>
              </a:ext>
            </a:extLst>
          </p:cNvPr>
          <p:cNvSpPr/>
          <p:nvPr/>
        </p:nvSpPr>
        <p:spPr>
          <a:xfrm>
            <a:off x="0" y="1"/>
            <a:ext cx="12192000" cy="4833257"/>
          </a:xfrm>
          <a:prstGeom prst="wedgeRectCallout">
            <a:avLst>
              <a:gd name="adj1" fmla="val -50209"/>
              <a:gd name="adj2" fmla="val 92287"/>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99" b="1">
                <a:solidFill>
                  <a:schemeClr val="tx1"/>
                </a:solidFill>
              </a:rPr>
              <a:t>What did WI do in response to their research on Youth Justice Practices?</a:t>
            </a:r>
          </a:p>
        </p:txBody>
      </p:sp>
    </p:spTree>
    <p:extLst>
      <p:ext uri="{BB962C8B-B14F-4D97-AF65-F5344CB8AC3E}">
        <p14:creationId xmlns:p14="http://schemas.microsoft.com/office/powerpoint/2010/main" val="197195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27D8B7-00B7-5392-1073-02B5E988540F}"/>
              </a:ext>
            </a:extLst>
          </p:cNvPr>
          <p:cNvPicPr>
            <a:picLocks noChangeAspect="1"/>
          </p:cNvPicPr>
          <p:nvPr/>
        </p:nvPicPr>
        <p:blipFill>
          <a:blip r:embed="rId3"/>
          <a:stretch>
            <a:fillRect/>
          </a:stretch>
        </p:blipFill>
        <p:spPr>
          <a:xfrm>
            <a:off x="10972845" y="5891260"/>
            <a:ext cx="723810" cy="771429"/>
          </a:xfrm>
          <a:prstGeom prst="rect">
            <a:avLst/>
          </a:prstGeom>
        </p:spPr>
      </p:pic>
      <p:sp>
        <p:nvSpPr>
          <p:cNvPr id="8" name="TextBox 7">
            <a:extLst>
              <a:ext uri="{FF2B5EF4-FFF2-40B4-BE49-F238E27FC236}">
                <a16:creationId xmlns:a16="http://schemas.microsoft.com/office/drawing/2014/main" id="{5633318F-BF62-6494-8893-F04A80A28E3A}"/>
              </a:ext>
            </a:extLst>
          </p:cNvPr>
          <p:cNvSpPr txBox="1"/>
          <p:nvPr/>
        </p:nvSpPr>
        <p:spPr>
          <a:xfrm>
            <a:off x="602831" y="504246"/>
            <a:ext cx="9740855" cy="1046440"/>
          </a:xfrm>
          <a:prstGeom prst="rect">
            <a:avLst/>
          </a:prstGeom>
          <a:noFill/>
        </p:spPr>
        <p:txBody>
          <a:bodyPr wrap="square" rtlCol="0">
            <a:spAutoFit/>
          </a:bodyPr>
          <a:lstStyle/>
          <a:p>
            <a:r>
              <a:rPr lang="en-US" sz="4400" b="1">
                <a:solidFill>
                  <a:schemeClr val="accent1"/>
                </a:solidFill>
              </a:rPr>
              <a:t>Youth Justice Standards</a:t>
            </a:r>
          </a:p>
          <a:p>
            <a:endParaRPr lang="en-US"/>
          </a:p>
        </p:txBody>
      </p:sp>
      <p:sp>
        <p:nvSpPr>
          <p:cNvPr id="11" name="TextBox 10">
            <a:extLst>
              <a:ext uri="{FF2B5EF4-FFF2-40B4-BE49-F238E27FC236}">
                <a16:creationId xmlns:a16="http://schemas.microsoft.com/office/drawing/2014/main" id="{26550FDD-FBE7-559A-7345-AC484A40B804}"/>
              </a:ext>
            </a:extLst>
          </p:cNvPr>
          <p:cNvSpPr txBox="1"/>
          <p:nvPr/>
        </p:nvSpPr>
        <p:spPr>
          <a:xfrm>
            <a:off x="495346" y="2054932"/>
            <a:ext cx="5785712" cy="3600986"/>
          </a:xfrm>
          <a:prstGeom prst="rect">
            <a:avLst/>
          </a:prstGeom>
          <a:noFill/>
        </p:spPr>
        <p:txBody>
          <a:bodyPr wrap="square">
            <a:spAutoFit/>
          </a:bodyPr>
          <a:lstStyle/>
          <a:p>
            <a:r>
              <a:rPr lang="en-US" sz="2800" b="1" u="sng"/>
              <a:t>January 2023 </a:t>
            </a:r>
          </a:p>
          <a:p>
            <a:endParaRPr lang="en-US" sz="1600"/>
          </a:p>
          <a:p>
            <a:r>
              <a:rPr lang="en-US" sz="2800"/>
              <a:t>Case Process &amp; Documentation Standards</a:t>
            </a:r>
          </a:p>
          <a:p>
            <a:pPr algn="ctr"/>
            <a:endParaRPr lang="en-US" sz="2800"/>
          </a:p>
          <a:p>
            <a:r>
              <a:rPr lang="en-US" sz="2800" b="1" u="sng"/>
              <a:t>October 2023</a:t>
            </a:r>
          </a:p>
          <a:p>
            <a:endParaRPr lang="en-US" sz="1600" b="1" u="sng"/>
          </a:p>
          <a:p>
            <a:r>
              <a:rPr lang="en-US" sz="2800"/>
              <a:t>YASI Standards</a:t>
            </a:r>
          </a:p>
          <a:p>
            <a:endParaRPr lang="en-US" sz="2800">
              <a:solidFill>
                <a:schemeClr val="accent2"/>
              </a:solidFill>
            </a:endParaRPr>
          </a:p>
        </p:txBody>
      </p:sp>
      <p:sp>
        <p:nvSpPr>
          <p:cNvPr id="13" name="TextBox 12">
            <a:extLst>
              <a:ext uri="{FF2B5EF4-FFF2-40B4-BE49-F238E27FC236}">
                <a16:creationId xmlns:a16="http://schemas.microsoft.com/office/drawing/2014/main" id="{BDFF035B-064A-F6D1-E733-740DAFA433F9}"/>
              </a:ext>
            </a:extLst>
          </p:cNvPr>
          <p:cNvSpPr txBox="1"/>
          <p:nvPr/>
        </p:nvSpPr>
        <p:spPr>
          <a:xfrm>
            <a:off x="6281057" y="6524189"/>
            <a:ext cx="4849541" cy="276999"/>
          </a:xfrm>
          <a:prstGeom prst="rect">
            <a:avLst/>
          </a:prstGeom>
          <a:noFill/>
        </p:spPr>
        <p:txBody>
          <a:bodyPr wrap="square" rtlCol="0">
            <a:spAutoFit/>
          </a:bodyPr>
          <a:lstStyle/>
          <a:p>
            <a:r>
              <a:rPr lang="en-US" sz="1200"/>
              <a:t>https://dcf.wisconsin.gov/files/cwportal/policy/pdf/yj-standards.pdf</a:t>
            </a:r>
          </a:p>
        </p:txBody>
      </p:sp>
      <p:pic>
        <p:nvPicPr>
          <p:cNvPr id="3" name="Picture 2" descr="Graphical user interface&#10;&#10;AI-generated content may be incorrect.">
            <a:extLst>
              <a:ext uri="{FF2B5EF4-FFF2-40B4-BE49-F238E27FC236}">
                <a16:creationId xmlns:a16="http://schemas.microsoft.com/office/drawing/2014/main" id="{A7EE1562-7732-AB7B-6DA8-1558D0FB17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7798" y="1778566"/>
            <a:ext cx="3610715" cy="4650072"/>
          </a:xfrm>
          <a:prstGeom prst="rect">
            <a:avLst/>
          </a:prstGeom>
        </p:spPr>
      </p:pic>
      <p:sp>
        <p:nvSpPr>
          <p:cNvPr id="4" name="Title 1">
            <a:extLst>
              <a:ext uri="{FF2B5EF4-FFF2-40B4-BE49-F238E27FC236}">
                <a16:creationId xmlns:a16="http://schemas.microsoft.com/office/drawing/2014/main" id="{B6917EBE-DA14-2973-6DB9-F28AB0D7E516}"/>
              </a:ext>
            </a:extLst>
          </p:cNvPr>
          <p:cNvSpPr txBox="1">
            <a:spLocks/>
          </p:cNvSpPr>
          <p:nvPr/>
        </p:nvSpPr>
        <p:spPr>
          <a:xfrm>
            <a:off x="0" y="0"/>
            <a:ext cx="12192000" cy="1646237"/>
          </a:xfrm>
          <a:prstGeom prst="rect">
            <a:avLst/>
          </a:prstGeom>
          <a:solidFill>
            <a:schemeClr val="accent1"/>
          </a:solidFill>
        </p:spPr>
        <p:txBody>
          <a:bodyPr vert="horz" lIns="91440" tIns="45720" rIns="91440" bIns="45720" rtlCol="0" anchor="ctr">
            <a:normAutofit/>
          </a:bodyPr>
          <a:lstStyle>
            <a:lvl1pPr algn="l" defTabSz="914360" rtl="0" eaLnBrk="1" latinLnBrk="0" hangingPunct="1">
              <a:lnSpc>
                <a:spcPct val="90000"/>
              </a:lnSpc>
              <a:spcBef>
                <a:spcPct val="0"/>
              </a:spcBef>
              <a:buNone/>
              <a:defRPr sz="4399" b="1" kern="1200">
                <a:solidFill>
                  <a:schemeClr val="tx1"/>
                </a:solidFill>
                <a:latin typeface="Roboto" panose="02000000000000000000" pitchFamily="2" charset="0"/>
                <a:ea typeface="Roboto" panose="02000000000000000000" pitchFamily="2" charset="0"/>
                <a:cs typeface="+mj-cs"/>
              </a:defRPr>
            </a:lvl1pPr>
          </a:lstStyle>
          <a:p>
            <a:pPr algn="ctr"/>
            <a:r>
              <a:rPr lang="en-US">
                <a:solidFill>
                  <a:schemeClr val="bg1"/>
                </a:solidFill>
              </a:rPr>
              <a:t>WI Youth Justice Standards</a:t>
            </a:r>
          </a:p>
        </p:txBody>
      </p:sp>
    </p:spTree>
    <p:extLst>
      <p:ext uri="{BB962C8B-B14F-4D97-AF65-F5344CB8AC3E}">
        <p14:creationId xmlns:p14="http://schemas.microsoft.com/office/powerpoint/2010/main" val="4034777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0A9AD89-4639-441B-B460-CCC8866708D9}"/>
              </a:ext>
            </a:extLst>
          </p:cNvPr>
          <p:cNvSpPr>
            <a:spLocks noGrp="1"/>
          </p:cNvSpPr>
          <p:nvPr>
            <p:ph type="title"/>
          </p:nvPr>
        </p:nvSpPr>
        <p:spPr>
          <a:xfrm>
            <a:off x="0" y="0"/>
            <a:ext cx="12192000" cy="1645920"/>
          </a:xfrm>
          <a:solidFill>
            <a:schemeClr val="accent1"/>
          </a:solidFill>
        </p:spPr>
        <p:txBody>
          <a:bodyPr anchor="ctr">
            <a:normAutofit/>
          </a:bodyPr>
          <a:lstStyle/>
          <a:p>
            <a:pPr algn="ctr"/>
            <a:r>
              <a:rPr lang="en-US" sz="3600">
                <a:solidFill>
                  <a:schemeClr val="bg1"/>
                </a:solidFill>
              </a:rPr>
              <a:t>The Youth Assessment &amp; Screening Instrument (YASI)</a:t>
            </a:r>
            <a:endParaRPr lang="en-US" b="0">
              <a:solidFill>
                <a:schemeClr val="bg1"/>
              </a:solidFill>
            </a:endParaRPr>
          </a:p>
        </p:txBody>
      </p:sp>
      <p:sp>
        <p:nvSpPr>
          <p:cNvPr id="6" name="Content Placeholder 5">
            <a:extLst>
              <a:ext uri="{FF2B5EF4-FFF2-40B4-BE49-F238E27FC236}">
                <a16:creationId xmlns:a16="http://schemas.microsoft.com/office/drawing/2014/main" id="{C54B63AE-E382-459B-B397-B6AD8EBAF303}"/>
              </a:ext>
            </a:extLst>
          </p:cNvPr>
          <p:cNvSpPr>
            <a:spLocks noGrp="1"/>
          </p:cNvSpPr>
          <p:nvPr>
            <p:ph sz="half" idx="1"/>
          </p:nvPr>
        </p:nvSpPr>
        <p:spPr>
          <a:xfrm>
            <a:off x="418071" y="2083594"/>
            <a:ext cx="11188911" cy="4302459"/>
          </a:xfrm>
        </p:spPr>
        <p:txBody>
          <a:bodyPr>
            <a:normAutofit/>
          </a:bodyPr>
          <a:lstStyle/>
          <a:p>
            <a:pPr marL="0" indent="0">
              <a:buNone/>
            </a:pPr>
            <a:r>
              <a:rPr lang="en-US"/>
              <a:t>Focuses on the Principles of </a:t>
            </a:r>
            <a:r>
              <a:rPr lang="en-US" b="1"/>
              <a:t>Risk, Need, Responsivity (RNR)</a:t>
            </a:r>
            <a:endParaRPr lang="en-US"/>
          </a:p>
          <a:p>
            <a:r>
              <a:rPr lang="en-US" sz="2400"/>
              <a:t>Adapted from the Washington juvenile assessment model</a:t>
            </a:r>
          </a:p>
          <a:p>
            <a:r>
              <a:rPr lang="en-US" sz="2400" b="1"/>
              <a:t>Assesses risk </a:t>
            </a:r>
            <a:r>
              <a:rPr lang="en-US" sz="2400"/>
              <a:t>level for re-offense </a:t>
            </a:r>
          </a:p>
          <a:p>
            <a:r>
              <a:rPr lang="en-US" sz="2400"/>
              <a:t>Identifies </a:t>
            </a:r>
            <a:r>
              <a:rPr lang="en-US" sz="2400" b="1"/>
              <a:t>dynamic need factors</a:t>
            </a:r>
          </a:p>
          <a:p>
            <a:r>
              <a:rPr lang="en-US" sz="2400"/>
              <a:t>Documents a variety of </a:t>
            </a:r>
            <a:r>
              <a:rPr lang="en-US" sz="2400" b="1"/>
              <a:t>responsivity factors </a:t>
            </a:r>
            <a:r>
              <a:rPr lang="en-US" sz="2400"/>
              <a:t>(trauma, mental health concerns, motivations) to guide individualized intervention approaches</a:t>
            </a:r>
          </a:p>
          <a:p>
            <a:r>
              <a:rPr lang="en-US" sz="2400"/>
              <a:t>Uses </a:t>
            </a:r>
            <a:r>
              <a:rPr lang="en-US" sz="2400" b="1"/>
              <a:t>Motivational Interviewing </a:t>
            </a:r>
            <a:r>
              <a:rPr lang="en-US" sz="2400"/>
              <a:t>(MI) to inform both the assessment process and case planning </a:t>
            </a:r>
          </a:p>
          <a:p>
            <a:r>
              <a:rPr lang="en-US" sz="2400"/>
              <a:t>Incorporates </a:t>
            </a:r>
            <a:r>
              <a:rPr lang="en-US" sz="2400" b="1"/>
              <a:t>validated strength scores</a:t>
            </a:r>
            <a:r>
              <a:rPr lang="en-US" sz="2400"/>
              <a:t> in case planning</a:t>
            </a:r>
          </a:p>
        </p:txBody>
      </p:sp>
      <p:pic>
        <p:nvPicPr>
          <p:cNvPr id="8" name="Picture 7">
            <a:extLst>
              <a:ext uri="{FF2B5EF4-FFF2-40B4-BE49-F238E27FC236}">
                <a16:creationId xmlns:a16="http://schemas.microsoft.com/office/drawing/2014/main" id="{A5DA3E34-CC57-46D3-A00C-BDED2CCC4F14}"/>
              </a:ext>
            </a:extLst>
          </p:cNvPr>
          <p:cNvPicPr>
            <a:picLocks noChangeAspect="1"/>
          </p:cNvPicPr>
          <p:nvPr/>
        </p:nvPicPr>
        <p:blipFill>
          <a:blip r:embed="rId3"/>
          <a:stretch>
            <a:fillRect/>
          </a:stretch>
        </p:blipFill>
        <p:spPr>
          <a:xfrm>
            <a:off x="9039045" y="2638901"/>
            <a:ext cx="2567938" cy="995077"/>
          </a:xfrm>
          <a:prstGeom prst="rect">
            <a:avLst/>
          </a:prstGeom>
        </p:spPr>
      </p:pic>
    </p:spTree>
    <p:extLst>
      <p:ext uri="{BB962C8B-B14F-4D97-AF65-F5344CB8AC3E}">
        <p14:creationId xmlns:p14="http://schemas.microsoft.com/office/powerpoint/2010/main" val="402341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0A9AD89-4639-441B-B460-CCC8866708D9}"/>
              </a:ext>
            </a:extLst>
          </p:cNvPr>
          <p:cNvSpPr>
            <a:spLocks noGrp="1"/>
          </p:cNvSpPr>
          <p:nvPr>
            <p:ph type="title" idx="4294967295"/>
          </p:nvPr>
        </p:nvSpPr>
        <p:spPr>
          <a:xfrm>
            <a:off x="0" y="0"/>
            <a:ext cx="12192000" cy="1371599"/>
          </a:xfrm>
          <a:solidFill>
            <a:schemeClr val="accent1"/>
          </a:solidFill>
        </p:spPr>
        <p:txBody>
          <a:bodyPr anchor="ctr">
            <a:normAutofit/>
          </a:bodyPr>
          <a:lstStyle/>
          <a:p>
            <a:pPr algn="ctr">
              <a:defRPr/>
            </a:pPr>
            <a:r>
              <a:rPr lang="en-US" sz="3600">
                <a:solidFill>
                  <a:schemeClr val="bg1"/>
                </a:solidFill>
              </a:rPr>
              <a:t>Effective, Individualized Case Management  </a:t>
            </a:r>
            <a:br>
              <a:rPr lang="en-US" sz="3600">
                <a:solidFill>
                  <a:schemeClr val="bg1"/>
                </a:solidFill>
              </a:rPr>
            </a:br>
            <a:r>
              <a:rPr lang="en-US" sz="3600">
                <a:solidFill>
                  <a:schemeClr val="bg1"/>
                </a:solidFill>
              </a:rPr>
              <a:t>Requires RNR Principles</a:t>
            </a:r>
          </a:p>
        </p:txBody>
      </p:sp>
      <p:graphicFrame>
        <p:nvGraphicFramePr>
          <p:cNvPr id="3" name="Diagram 2">
            <a:extLst>
              <a:ext uri="{FF2B5EF4-FFF2-40B4-BE49-F238E27FC236}">
                <a16:creationId xmlns:a16="http://schemas.microsoft.com/office/drawing/2014/main" id="{FB457D78-0A1B-4B37-B20D-2688423B3EB4}"/>
              </a:ext>
            </a:extLst>
          </p:cNvPr>
          <p:cNvGraphicFramePr/>
          <p:nvPr/>
        </p:nvGraphicFramePr>
        <p:xfrm>
          <a:off x="465975" y="1860699"/>
          <a:ext cx="11260053" cy="4710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Bullseye">
            <a:extLst>
              <a:ext uri="{FF2B5EF4-FFF2-40B4-BE49-F238E27FC236}">
                <a16:creationId xmlns:a16="http://schemas.microsoft.com/office/drawing/2014/main" id="{13336D8B-7CE5-4ABA-9D85-9B0BC800659B}"/>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2066" y="4366419"/>
            <a:ext cx="914401" cy="914401"/>
          </a:xfrm>
          <a:prstGeom prst="rect">
            <a:avLst/>
          </a:prstGeom>
        </p:spPr>
      </p:pic>
      <p:pic>
        <p:nvPicPr>
          <p:cNvPr id="8" name="Graphic 7" descr="Questions with solid fill">
            <a:extLst>
              <a:ext uri="{FF2B5EF4-FFF2-40B4-BE49-F238E27FC236}">
                <a16:creationId xmlns:a16="http://schemas.microsoft.com/office/drawing/2014/main" id="{E2863101-7FDC-4A10-B1EA-5597F7E06EF7}"/>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62066" y="2514599"/>
            <a:ext cx="914401" cy="914401"/>
          </a:xfrm>
          <a:prstGeom prst="rect">
            <a:avLst/>
          </a:prstGeom>
        </p:spPr>
      </p:pic>
      <p:pic>
        <p:nvPicPr>
          <p:cNvPr id="13" name="Graphic 12" descr="Bullseye with solid fill">
            <a:extLst>
              <a:ext uri="{FF2B5EF4-FFF2-40B4-BE49-F238E27FC236}">
                <a16:creationId xmlns:a16="http://schemas.microsoft.com/office/drawing/2014/main" id="{2540D856-2B51-4AB5-BD81-F284064C4420}"/>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5898630" y="2521696"/>
            <a:ext cx="914401" cy="914401"/>
          </a:xfrm>
          <a:prstGeom prst="rect">
            <a:avLst/>
          </a:prstGeom>
        </p:spPr>
      </p:pic>
      <p:pic>
        <p:nvPicPr>
          <p:cNvPr id="17" name="Graphic 16" descr="Puzzle pieces">
            <a:extLst>
              <a:ext uri="{FF2B5EF4-FFF2-40B4-BE49-F238E27FC236}">
                <a16:creationId xmlns:a16="http://schemas.microsoft.com/office/drawing/2014/main" id="{E289336E-0256-4A29-8EC4-2E4722AA4B80}"/>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712720" y="4855782"/>
            <a:ext cx="914401" cy="914401"/>
          </a:xfrm>
          <a:prstGeom prst="rect">
            <a:avLst/>
          </a:prstGeom>
        </p:spPr>
      </p:pic>
    </p:spTree>
    <p:extLst>
      <p:ext uri="{BB962C8B-B14F-4D97-AF65-F5344CB8AC3E}">
        <p14:creationId xmlns:p14="http://schemas.microsoft.com/office/powerpoint/2010/main" val="1783036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0A9AD89-4639-441B-B460-CCC8866708D9}"/>
              </a:ext>
            </a:extLst>
          </p:cNvPr>
          <p:cNvSpPr>
            <a:spLocks noGrp="1"/>
          </p:cNvSpPr>
          <p:nvPr>
            <p:ph type="title" idx="4294967295"/>
          </p:nvPr>
        </p:nvSpPr>
        <p:spPr>
          <a:xfrm>
            <a:off x="0" y="0"/>
            <a:ext cx="12192000" cy="1646237"/>
          </a:xfrm>
          <a:solidFill>
            <a:schemeClr val="accent1"/>
          </a:solidFill>
        </p:spPr>
        <p:txBody>
          <a:bodyPr anchor="ctr">
            <a:normAutofit/>
          </a:bodyPr>
          <a:lstStyle/>
          <a:p>
            <a:pPr algn="ctr"/>
            <a:r>
              <a:rPr lang="en-US" b="1">
                <a:solidFill>
                  <a:schemeClr val="bg1"/>
                </a:solidFill>
              </a:rPr>
              <a:t>YASI is not a ‘one size fits all’ tool</a:t>
            </a:r>
          </a:p>
        </p:txBody>
      </p:sp>
      <p:pic>
        <p:nvPicPr>
          <p:cNvPr id="5" name="Graphic 4" descr="Bullseye">
            <a:extLst>
              <a:ext uri="{FF2B5EF4-FFF2-40B4-BE49-F238E27FC236}">
                <a16:creationId xmlns:a16="http://schemas.microsoft.com/office/drawing/2014/main" id="{13336D8B-7CE5-4ABA-9D85-9B0BC800659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066" y="4366419"/>
            <a:ext cx="914401" cy="914401"/>
          </a:xfrm>
          <a:prstGeom prst="rect">
            <a:avLst/>
          </a:prstGeom>
        </p:spPr>
      </p:pic>
      <p:pic>
        <p:nvPicPr>
          <p:cNvPr id="8" name="Graphic 7" descr="User network">
            <a:extLst>
              <a:ext uri="{FF2B5EF4-FFF2-40B4-BE49-F238E27FC236}">
                <a16:creationId xmlns:a16="http://schemas.microsoft.com/office/drawing/2014/main" id="{E2863101-7FDC-4A10-B1EA-5597F7E06EF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2066" y="2378076"/>
            <a:ext cx="914401" cy="914401"/>
          </a:xfrm>
          <a:prstGeom prst="rect">
            <a:avLst/>
          </a:prstGeom>
        </p:spPr>
      </p:pic>
      <p:pic>
        <p:nvPicPr>
          <p:cNvPr id="13" name="Graphic 12" descr="Lightbulb and gear">
            <a:extLst>
              <a:ext uri="{FF2B5EF4-FFF2-40B4-BE49-F238E27FC236}">
                <a16:creationId xmlns:a16="http://schemas.microsoft.com/office/drawing/2014/main" id="{2540D856-2B51-4AB5-BD81-F284064C442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28478" y="2378076"/>
            <a:ext cx="914401" cy="914401"/>
          </a:xfrm>
          <a:prstGeom prst="rect">
            <a:avLst/>
          </a:prstGeom>
        </p:spPr>
      </p:pic>
      <p:pic>
        <p:nvPicPr>
          <p:cNvPr id="17" name="Graphic 16" descr="Puzzle pieces">
            <a:extLst>
              <a:ext uri="{FF2B5EF4-FFF2-40B4-BE49-F238E27FC236}">
                <a16:creationId xmlns:a16="http://schemas.microsoft.com/office/drawing/2014/main" id="{E289336E-0256-4A29-8EC4-2E4722AA4B80}"/>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96000" y="4366419"/>
            <a:ext cx="914401" cy="914401"/>
          </a:xfrm>
          <a:prstGeom prst="rect">
            <a:avLst/>
          </a:prstGeom>
        </p:spPr>
      </p:pic>
      <p:sp>
        <p:nvSpPr>
          <p:cNvPr id="9" name="TextBox 8">
            <a:extLst>
              <a:ext uri="{FF2B5EF4-FFF2-40B4-BE49-F238E27FC236}">
                <a16:creationId xmlns:a16="http://schemas.microsoft.com/office/drawing/2014/main" id="{04A4BEB6-859A-4529-9E6C-C5B5D3D393A6}"/>
              </a:ext>
            </a:extLst>
          </p:cNvPr>
          <p:cNvSpPr txBox="1"/>
          <p:nvPr/>
        </p:nvSpPr>
        <p:spPr>
          <a:xfrm>
            <a:off x="358728" y="1818913"/>
            <a:ext cx="11539500" cy="5324535"/>
          </a:xfrm>
          <a:prstGeom prst="rect">
            <a:avLst/>
          </a:prstGeom>
          <a:noFill/>
        </p:spPr>
        <p:txBody>
          <a:bodyPr wrap="square">
            <a:spAutoFit/>
          </a:bodyPr>
          <a:lstStyle/>
          <a:p>
            <a:r>
              <a:rPr lang="en-US" sz="2000" dirty="0"/>
              <a:t>The YASI is </a:t>
            </a:r>
            <a:r>
              <a:rPr lang="en-US" sz="2000" b="1" u="sng" dirty="0"/>
              <a:t>not</a:t>
            </a:r>
            <a:r>
              <a:rPr lang="en-US" sz="2000" dirty="0"/>
              <a:t> validated to assess risk/needs for the following:</a:t>
            </a:r>
          </a:p>
          <a:p>
            <a:endParaRPr lang="en-US" sz="2000" dirty="0"/>
          </a:p>
          <a:p>
            <a:pPr marL="914400" lvl="1" indent="-457200">
              <a:spcAft>
                <a:spcPts val="600"/>
              </a:spcAft>
              <a:buFont typeface="+mj-lt"/>
              <a:buAutoNum type="arabicParenR"/>
            </a:pPr>
            <a:r>
              <a:rPr lang="en-US" sz="2000" b="1" dirty="0"/>
              <a:t>Sexual Offenses </a:t>
            </a:r>
          </a:p>
          <a:p>
            <a:pPr marL="1257266" lvl="2" indent="-342886">
              <a:spcAft>
                <a:spcPts val="600"/>
              </a:spcAft>
              <a:buFont typeface="Arial" panose="020B0604020202020204" pitchFamily="34" charset="0"/>
              <a:buChar char="•"/>
            </a:pPr>
            <a:r>
              <a:rPr lang="en-US" sz="2000" dirty="0"/>
              <a:t>Most score low risk</a:t>
            </a:r>
          </a:p>
          <a:p>
            <a:pPr marL="1257266" lvl="2" indent="-342886">
              <a:spcAft>
                <a:spcPts val="600"/>
              </a:spcAft>
              <a:buFont typeface="Arial" panose="020B0604020202020204" pitchFamily="34" charset="0"/>
              <a:buChar char="•"/>
            </a:pPr>
            <a:r>
              <a:rPr lang="en-US" sz="2000" dirty="0"/>
              <a:t>Strongly recommend a psychosexual evaluation with a licensed professional. </a:t>
            </a:r>
          </a:p>
          <a:p>
            <a:pPr marL="914380" lvl="1" indent="-457200">
              <a:spcAft>
                <a:spcPts val="600"/>
              </a:spcAft>
              <a:buFont typeface="+mj-lt"/>
              <a:buAutoNum type="arabicParenR"/>
            </a:pPr>
            <a:r>
              <a:rPr lang="en-US" sz="2000" b="1" dirty="0"/>
              <a:t>Mental Health</a:t>
            </a:r>
          </a:p>
          <a:p>
            <a:pPr marL="1257300" lvl="2" indent="-342900">
              <a:spcAft>
                <a:spcPts val="600"/>
              </a:spcAft>
              <a:buFont typeface="Arial" panose="020B0604020202020204" pitchFamily="34" charset="0"/>
              <a:buChar char="•"/>
            </a:pPr>
            <a:r>
              <a:rPr lang="en-US" sz="2000" dirty="0"/>
              <a:t>Includes an Adverse Childhood Experiences (ACE) Score</a:t>
            </a:r>
          </a:p>
          <a:p>
            <a:pPr marL="1257300" lvl="2" indent="-342900">
              <a:spcAft>
                <a:spcPts val="600"/>
              </a:spcAft>
              <a:buFont typeface="Arial" panose="020B0604020202020204" pitchFamily="34" charset="0"/>
              <a:buChar char="•"/>
            </a:pPr>
            <a:r>
              <a:rPr lang="en-US" sz="2000" dirty="0"/>
              <a:t>NOT a proxy for mental health diagnosis</a:t>
            </a:r>
          </a:p>
          <a:p>
            <a:pPr marL="800086" lvl="1" indent="-342886">
              <a:spcAft>
                <a:spcPts val="600"/>
              </a:spcAft>
              <a:buAutoNum type="arabicParenR"/>
            </a:pPr>
            <a:r>
              <a:rPr lang="en-US" sz="2000" b="1" dirty="0"/>
              <a:t>  Pre-delinquency (Under age 10)</a:t>
            </a:r>
          </a:p>
          <a:p>
            <a:pPr marL="914400" lvl="1" indent="-457200">
              <a:buFont typeface="+mj-lt"/>
              <a:buAutoNum type="arabicParenR"/>
            </a:pPr>
            <a:r>
              <a:rPr lang="en-US" sz="2000" b="1" dirty="0"/>
              <a:t>Truancy </a:t>
            </a:r>
          </a:p>
          <a:p>
            <a:pPr marL="1257266" lvl="2" indent="-342886">
              <a:buFont typeface="Arial" panose="020B0604020202020204" pitchFamily="34" charset="0"/>
              <a:buChar char="•"/>
            </a:pPr>
            <a:r>
              <a:rPr lang="en-US" sz="2000" dirty="0">
                <a:solidFill>
                  <a:srgbClr val="000000"/>
                </a:solidFill>
                <a:latin typeface="Roboto" panose="02000000000000000000" pitchFamily="2" charset="0"/>
              </a:rPr>
              <a:t>Truancy is a status offense and is not a strong predictor of future delinquency, it is </a:t>
            </a:r>
            <a:r>
              <a:rPr lang="en-US" sz="2000" b="1" i="1" dirty="0">
                <a:solidFill>
                  <a:srgbClr val="000000"/>
                </a:solidFill>
                <a:latin typeface="Roboto" panose="02000000000000000000" pitchFamily="2" charset="0"/>
              </a:rPr>
              <a:t>recommended counties use a validated needs assessment tool for truancy referrals. </a:t>
            </a:r>
            <a:endParaRPr lang="en-US" sz="2000" i="1" dirty="0"/>
          </a:p>
          <a:p>
            <a:pPr marL="800086" lvl="1" indent="-342886">
              <a:spcAft>
                <a:spcPts val="600"/>
              </a:spcAft>
              <a:buAutoNum type="arabicParenR"/>
            </a:pPr>
            <a:endParaRPr lang="en-US" sz="2000" b="1" dirty="0"/>
          </a:p>
          <a:p>
            <a:endParaRPr lang="en-US" sz="2000" dirty="0"/>
          </a:p>
          <a:p>
            <a:endParaRPr lang="en-US" sz="2000" dirty="0"/>
          </a:p>
        </p:txBody>
      </p:sp>
    </p:spTree>
    <p:extLst>
      <p:ext uri="{BB962C8B-B14F-4D97-AF65-F5344CB8AC3E}">
        <p14:creationId xmlns:p14="http://schemas.microsoft.com/office/powerpoint/2010/main" val="3256658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05481" y="614362"/>
            <a:ext cx="10911016" cy="5629275"/>
          </a:xfrm>
        </p:spPr>
        <p:txBody>
          <a:bodyPr>
            <a:normAutofit/>
          </a:bodyPr>
          <a:lstStyle/>
          <a:p>
            <a:pPr marL="0" indent="0" algn="ctr">
              <a:buNone/>
            </a:pPr>
            <a:r>
              <a:rPr lang="en-US" sz="3200" b="1" dirty="0"/>
              <a:t>PowerPoint can be found in your folder.</a:t>
            </a:r>
          </a:p>
          <a:p>
            <a:pPr marL="0" indent="0" algn="ctr">
              <a:buNone/>
            </a:pPr>
            <a:endParaRPr lang="en-US" sz="3200" b="1" dirty="0"/>
          </a:p>
          <a:p>
            <a:pPr marL="0" indent="0" algn="ctr">
              <a:buNone/>
            </a:pPr>
            <a:r>
              <a:rPr lang="en-US" sz="3200" b="1" dirty="0"/>
              <a:t>Additional resource materials can be accessed at the following website under Training Materials: </a:t>
            </a:r>
          </a:p>
          <a:p>
            <a:pPr marL="0" indent="0" algn="ctr">
              <a:buNone/>
            </a:pPr>
            <a:r>
              <a:rPr lang="en-US" sz="3200" b="1" dirty="0">
                <a:hlinkClick r:id="rId3"/>
              </a:rPr>
              <a:t>www.wicciptraining.com/resources/</a:t>
            </a:r>
            <a:r>
              <a:rPr lang="en-US" sz="3200" b="1" dirty="0"/>
              <a:t> </a:t>
            </a:r>
          </a:p>
          <a:p>
            <a:pPr marL="0" indent="0" algn="ctr">
              <a:buNone/>
            </a:pPr>
            <a:endParaRPr lang="en-US" sz="3200" b="1" dirty="0"/>
          </a:p>
          <a:p>
            <a:pPr marL="0" indent="0" algn="ctr">
              <a:buNone/>
            </a:pPr>
            <a:endParaRPr lang="en-US" sz="3200" b="1" dirty="0"/>
          </a:p>
          <a:p>
            <a:pPr marL="0" indent="0" algn="ctr">
              <a:buNone/>
            </a:pPr>
            <a:endParaRPr lang="en-US" sz="3200" b="1" dirty="0"/>
          </a:p>
          <a:p>
            <a:pPr marL="0" indent="0" algn="ctr">
              <a:buNone/>
            </a:pPr>
            <a:endParaRPr lang="en-US" sz="3200" b="1" dirty="0"/>
          </a:p>
          <a:p>
            <a:pPr marL="0" indent="0" algn="ctr">
              <a:buNone/>
            </a:pPr>
            <a:endParaRPr lang="en-US" sz="3200" b="1" dirty="0"/>
          </a:p>
          <a:p>
            <a:pPr marL="0" indent="0" algn="ctr">
              <a:buNone/>
            </a:pPr>
            <a:endParaRPr lang="en-US" sz="3200" b="1" dirty="0"/>
          </a:p>
          <a:p>
            <a:pPr marL="0" indent="0" algn="ctr">
              <a:buNone/>
            </a:pPr>
            <a:endParaRPr lang="en-US" sz="3200" dirty="0"/>
          </a:p>
        </p:txBody>
      </p:sp>
      <p:sp>
        <p:nvSpPr>
          <p:cNvPr id="2" name="Rectangle 1">
            <a:extLst>
              <a:ext uri="{FF2B5EF4-FFF2-40B4-BE49-F238E27FC236}">
                <a16:creationId xmlns:a16="http://schemas.microsoft.com/office/drawing/2014/main" id="{A5E18CBE-DB4D-4499-A1E4-D516DFFDBD3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4" name="Rectangle 2">
            <a:extLst>
              <a:ext uri="{FF2B5EF4-FFF2-40B4-BE49-F238E27FC236}">
                <a16:creationId xmlns:a16="http://schemas.microsoft.com/office/drawing/2014/main" id="{2EF4F298-B7D8-4E13-927F-A6944CFA1EFA}"/>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5" name="Rectangle 3">
            <a:extLst>
              <a:ext uri="{FF2B5EF4-FFF2-40B4-BE49-F238E27FC236}">
                <a16:creationId xmlns:a16="http://schemas.microsoft.com/office/drawing/2014/main" id="{AB3F2FCC-2EFA-4489-8789-A04139255183}"/>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pic>
        <p:nvPicPr>
          <p:cNvPr id="9" name="Picture 8">
            <a:extLst>
              <a:ext uri="{FF2B5EF4-FFF2-40B4-BE49-F238E27FC236}">
                <a16:creationId xmlns:a16="http://schemas.microsoft.com/office/drawing/2014/main" id="{95FF0B6A-B65F-4F4A-B461-8C3A2F21A14D}"/>
              </a:ext>
            </a:extLst>
          </p:cNvPr>
          <p:cNvPicPr>
            <a:picLocks noChangeAspect="1"/>
          </p:cNvPicPr>
          <p:nvPr/>
        </p:nvPicPr>
        <p:blipFill>
          <a:blip r:embed="rId4"/>
          <a:stretch>
            <a:fillRect/>
          </a:stretch>
        </p:blipFill>
        <p:spPr>
          <a:xfrm>
            <a:off x="4943475" y="3664293"/>
            <a:ext cx="2305050" cy="2247900"/>
          </a:xfrm>
          <a:prstGeom prst="rect">
            <a:avLst/>
          </a:prstGeom>
        </p:spPr>
      </p:pic>
    </p:spTree>
    <p:extLst>
      <p:ext uri="{BB962C8B-B14F-4D97-AF65-F5344CB8AC3E}">
        <p14:creationId xmlns:p14="http://schemas.microsoft.com/office/powerpoint/2010/main" val="1266658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C30C7-6AAF-383A-A665-CD09688834F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F9624228-4C6D-4909-CF83-2E1ECF76002D}"/>
              </a:ext>
            </a:extLst>
          </p:cNvPr>
          <p:cNvSpPr>
            <a:spLocks noGrp="1"/>
          </p:cNvSpPr>
          <p:nvPr>
            <p:ph type="title" idx="4294967295"/>
          </p:nvPr>
        </p:nvSpPr>
        <p:spPr>
          <a:xfrm>
            <a:off x="0" y="0"/>
            <a:ext cx="12192000" cy="1646237"/>
          </a:xfrm>
          <a:solidFill>
            <a:schemeClr val="accent1"/>
          </a:solidFill>
        </p:spPr>
        <p:txBody>
          <a:bodyPr anchor="ctr">
            <a:normAutofit/>
          </a:bodyPr>
          <a:lstStyle/>
          <a:p>
            <a:pPr algn="ctr"/>
            <a:r>
              <a:rPr lang="en-US" b="1">
                <a:solidFill>
                  <a:schemeClr val="bg1"/>
                </a:solidFill>
              </a:rPr>
              <a:t>Truancy Research</a:t>
            </a:r>
          </a:p>
        </p:txBody>
      </p:sp>
      <p:pic>
        <p:nvPicPr>
          <p:cNvPr id="5" name="Graphic 4" descr="Bullseye">
            <a:extLst>
              <a:ext uri="{FF2B5EF4-FFF2-40B4-BE49-F238E27FC236}">
                <a16:creationId xmlns:a16="http://schemas.microsoft.com/office/drawing/2014/main" id="{CF4CAC91-E4A8-36CB-3119-57166C7C39A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066" y="4366419"/>
            <a:ext cx="914401" cy="914401"/>
          </a:xfrm>
          <a:prstGeom prst="rect">
            <a:avLst/>
          </a:prstGeom>
        </p:spPr>
      </p:pic>
      <p:pic>
        <p:nvPicPr>
          <p:cNvPr id="8" name="Graphic 7" descr="User network">
            <a:extLst>
              <a:ext uri="{FF2B5EF4-FFF2-40B4-BE49-F238E27FC236}">
                <a16:creationId xmlns:a16="http://schemas.microsoft.com/office/drawing/2014/main" id="{75970CA3-06D3-489F-525F-C8E70EB577DE}"/>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2066" y="2378076"/>
            <a:ext cx="914401" cy="914401"/>
          </a:xfrm>
          <a:prstGeom prst="rect">
            <a:avLst/>
          </a:prstGeom>
        </p:spPr>
      </p:pic>
      <p:pic>
        <p:nvPicPr>
          <p:cNvPr id="13" name="Graphic 12" descr="Lightbulb and gear">
            <a:extLst>
              <a:ext uri="{FF2B5EF4-FFF2-40B4-BE49-F238E27FC236}">
                <a16:creationId xmlns:a16="http://schemas.microsoft.com/office/drawing/2014/main" id="{79073032-6D47-9EB9-1B85-273FBD7510D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28478" y="2378076"/>
            <a:ext cx="914401" cy="914401"/>
          </a:xfrm>
          <a:prstGeom prst="rect">
            <a:avLst/>
          </a:prstGeom>
        </p:spPr>
      </p:pic>
      <p:pic>
        <p:nvPicPr>
          <p:cNvPr id="17" name="Graphic 16" descr="Puzzle pieces">
            <a:extLst>
              <a:ext uri="{FF2B5EF4-FFF2-40B4-BE49-F238E27FC236}">
                <a16:creationId xmlns:a16="http://schemas.microsoft.com/office/drawing/2014/main" id="{D14DEC1B-3D77-F2F6-40CC-69F0D61A7D9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96000" y="4366419"/>
            <a:ext cx="914401" cy="914401"/>
          </a:xfrm>
          <a:prstGeom prst="rect">
            <a:avLst/>
          </a:prstGeom>
        </p:spPr>
      </p:pic>
      <p:pic>
        <p:nvPicPr>
          <p:cNvPr id="6" name="Picture 5" descr="Graphical user interface, text&#10;&#10;Description automatically generated">
            <a:extLst>
              <a:ext uri="{FF2B5EF4-FFF2-40B4-BE49-F238E27FC236}">
                <a16:creationId xmlns:a16="http://schemas.microsoft.com/office/drawing/2014/main" id="{3220BF44-0D9D-7571-BF44-90474F06DCA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95631" y="1827244"/>
            <a:ext cx="5666104" cy="2499396"/>
          </a:xfrm>
          <a:prstGeom prst="rect">
            <a:avLst/>
          </a:prstGeom>
          <a:ln>
            <a:solidFill>
              <a:schemeClr val="tx1"/>
            </a:solidFill>
          </a:ln>
        </p:spPr>
      </p:pic>
      <p:sp>
        <p:nvSpPr>
          <p:cNvPr id="3" name="TextBox 2">
            <a:extLst>
              <a:ext uri="{FF2B5EF4-FFF2-40B4-BE49-F238E27FC236}">
                <a16:creationId xmlns:a16="http://schemas.microsoft.com/office/drawing/2014/main" id="{75BD1A8F-440A-63AE-F50D-D37628074435}"/>
              </a:ext>
            </a:extLst>
          </p:cNvPr>
          <p:cNvSpPr txBox="1"/>
          <p:nvPr/>
        </p:nvSpPr>
        <p:spPr>
          <a:xfrm>
            <a:off x="388078" y="2354123"/>
            <a:ext cx="5374153" cy="1631216"/>
          </a:xfrm>
          <a:prstGeom prst="rect">
            <a:avLst/>
          </a:prstGeom>
          <a:noFill/>
        </p:spPr>
        <p:txBody>
          <a:bodyPr wrap="square">
            <a:spAutoFit/>
          </a:bodyPr>
          <a:lstStyle/>
          <a:p>
            <a:pPr algn="just"/>
            <a:r>
              <a:rPr lang="en-US" sz="2000"/>
              <a:t>“…the most effective approaches to truancy include families, schools, and communities, working together to set and consistently enforce rules for attendance.”</a:t>
            </a:r>
          </a:p>
          <a:p>
            <a:pPr algn="just"/>
            <a:r>
              <a:rPr lang="en-US" sz="2000"/>
              <a:t>(</a:t>
            </a:r>
            <a:r>
              <a:rPr lang="en-US" sz="2000" i="1"/>
              <a:t>Eastman, et.all., 2007; USDE, et.all., 2021.)</a:t>
            </a:r>
          </a:p>
        </p:txBody>
      </p:sp>
      <p:sp>
        <p:nvSpPr>
          <p:cNvPr id="10" name="TextBox 9">
            <a:extLst>
              <a:ext uri="{FF2B5EF4-FFF2-40B4-BE49-F238E27FC236}">
                <a16:creationId xmlns:a16="http://schemas.microsoft.com/office/drawing/2014/main" id="{9215DAB4-B7BA-EE6E-9AFA-A5780DD0D989}"/>
              </a:ext>
            </a:extLst>
          </p:cNvPr>
          <p:cNvSpPr txBox="1"/>
          <p:nvPr/>
        </p:nvSpPr>
        <p:spPr>
          <a:xfrm>
            <a:off x="2267025" y="4877472"/>
            <a:ext cx="8057211" cy="1631216"/>
          </a:xfrm>
          <a:prstGeom prst="rect">
            <a:avLst/>
          </a:prstGeom>
          <a:noFill/>
        </p:spPr>
        <p:txBody>
          <a:bodyPr wrap="square">
            <a:spAutoFit/>
          </a:bodyPr>
          <a:lstStyle/>
          <a:p>
            <a:pPr algn="just"/>
            <a:r>
              <a:rPr lang="en-US" sz="2000"/>
              <a:t>“Several examinations of truancy interventions have found harsh sanctions – like out-of-home placement, denial of family welfare benefits, or sending police to the homes of students – are more likely to increase the incidence of truancy” (</a:t>
            </a:r>
            <a:r>
              <a:rPr lang="en-US" sz="2000" i="1"/>
              <a:t>Eastman, et.all., 2007; National Research Council. 2013.; Weber, Josh. 2020.)</a:t>
            </a:r>
          </a:p>
        </p:txBody>
      </p:sp>
    </p:spTree>
    <p:extLst>
      <p:ext uri="{BB962C8B-B14F-4D97-AF65-F5344CB8AC3E}">
        <p14:creationId xmlns:p14="http://schemas.microsoft.com/office/powerpoint/2010/main" val="678177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F520E-877E-D00E-4B93-1C22E0BF1F5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F4A04A9-25FC-3355-ADC1-8CFB751046B4}"/>
              </a:ext>
            </a:extLst>
          </p:cNvPr>
          <p:cNvSpPr>
            <a:spLocks noGrp="1"/>
          </p:cNvSpPr>
          <p:nvPr>
            <p:ph type="title" idx="4294967295"/>
          </p:nvPr>
        </p:nvSpPr>
        <p:spPr>
          <a:xfrm>
            <a:off x="0" y="0"/>
            <a:ext cx="12192000" cy="1646237"/>
          </a:xfrm>
          <a:solidFill>
            <a:schemeClr val="accent1"/>
          </a:solidFill>
        </p:spPr>
        <p:txBody>
          <a:bodyPr anchor="ctr">
            <a:normAutofit/>
          </a:bodyPr>
          <a:lstStyle/>
          <a:p>
            <a:pPr algn="ctr"/>
            <a:r>
              <a:rPr lang="en-US" b="1">
                <a:solidFill>
                  <a:schemeClr val="bg1"/>
                </a:solidFill>
              </a:rPr>
              <a:t>Validated Truancy Assessment Examples</a:t>
            </a:r>
          </a:p>
        </p:txBody>
      </p:sp>
      <p:pic>
        <p:nvPicPr>
          <p:cNvPr id="5" name="Graphic 4" descr="Bullseye">
            <a:extLst>
              <a:ext uri="{FF2B5EF4-FFF2-40B4-BE49-F238E27FC236}">
                <a16:creationId xmlns:a16="http://schemas.microsoft.com/office/drawing/2014/main" id="{C29FBB4F-3407-C784-DC81-12C96044E84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066" y="4366419"/>
            <a:ext cx="914401" cy="914401"/>
          </a:xfrm>
          <a:prstGeom prst="rect">
            <a:avLst/>
          </a:prstGeom>
        </p:spPr>
      </p:pic>
      <p:pic>
        <p:nvPicPr>
          <p:cNvPr id="8" name="Graphic 7" descr="User network">
            <a:extLst>
              <a:ext uri="{FF2B5EF4-FFF2-40B4-BE49-F238E27FC236}">
                <a16:creationId xmlns:a16="http://schemas.microsoft.com/office/drawing/2014/main" id="{D5B305E4-F140-0E62-517E-D5FD9AB51DA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2066" y="2378076"/>
            <a:ext cx="914401" cy="914401"/>
          </a:xfrm>
          <a:prstGeom prst="rect">
            <a:avLst/>
          </a:prstGeom>
        </p:spPr>
      </p:pic>
      <p:pic>
        <p:nvPicPr>
          <p:cNvPr id="13" name="Graphic 12" descr="Lightbulb and gear">
            <a:extLst>
              <a:ext uri="{FF2B5EF4-FFF2-40B4-BE49-F238E27FC236}">
                <a16:creationId xmlns:a16="http://schemas.microsoft.com/office/drawing/2014/main" id="{D59CA0E6-63E7-96A6-EBD0-9DB53302B34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28478" y="2378076"/>
            <a:ext cx="914401" cy="914401"/>
          </a:xfrm>
          <a:prstGeom prst="rect">
            <a:avLst/>
          </a:prstGeom>
        </p:spPr>
      </p:pic>
      <p:pic>
        <p:nvPicPr>
          <p:cNvPr id="17" name="Graphic 16" descr="Puzzle pieces">
            <a:extLst>
              <a:ext uri="{FF2B5EF4-FFF2-40B4-BE49-F238E27FC236}">
                <a16:creationId xmlns:a16="http://schemas.microsoft.com/office/drawing/2014/main" id="{61082908-EF07-7483-0B76-558522F76028}"/>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96000" y="4366419"/>
            <a:ext cx="914401" cy="914401"/>
          </a:xfrm>
          <a:prstGeom prst="rect">
            <a:avLst/>
          </a:prstGeom>
        </p:spPr>
      </p:pic>
      <p:sp>
        <p:nvSpPr>
          <p:cNvPr id="9" name="TextBox 8">
            <a:extLst>
              <a:ext uri="{FF2B5EF4-FFF2-40B4-BE49-F238E27FC236}">
                <a16:creationId xmlns:a16="http://schemas.microsoft.com/office/drawing/2014/main" id="{0C428FE8-5E6B-79A0-E260-135AA631B8A3}"/>
              </a:ext>
            </a:extLst>
          </p:cNvPr>
          <p:cNvSpPr txBox="1"/>
          <p:nvPr/>
        </p:nvSpPr>
        <p:spPr>
          <a:xfrm>
            <a:off x="615223" y="2389011"/>
            <a:ext cx="5091034" cy="3046988"/>
          </a:xfrm>
          <a:prstGeom prst="rect">
            <a:avLst/>
          </a:prstGeom>
          <a:solidFill>
            <a:schemeClr val="accent4">
              <a:lumMod val="20000"/>
              <a:lumOff val="80000"/>
            </a:schemeClr>
          </a:solidFill>
        </p:spPr>
        <p:txBody>
          <a:bodyPr wrap="square">
            <a:spAutoFit/>
          </a:bodyPr>
          <a:lstStyle/>
          <a:p>
            <a:r>
              <a:rPr lang="en-US" sz="2400" b="1">
                <a:solidFill>
                  <a:schemeClr val="accent2"/>
                </a:solidFill>
              </a:rPr>
              <a:t>School Refusal Assessment Scale Revised (SRAS-R) </a:t>
            </a:r>
          </a:p>
          <a:p>
            <a:endParaRPr lang="en-US" sz="2400" b="1">
              <a:solidFill>
                <a:schemeClr val="accent2"/>
              </a:solidFill>
            </a:endParaRPr>
          </a:p>
          <a:p>
            <a:r>
              <a:rPr lang="en-US" sz="2000"/>
              <a:t>Designed to evaluate “symptoms” of school refusal and identify the functional conditions contributing to a youth’s nonattendance. The 24 question surveys should be completed by both parent and child and are freely available online. </a:t>
            </a:r>
            <a:endParaRPr lang="en-US"/>
          </a:p>
        </p:txBody>
      </p:sp>
      <p:sp>
        <p:nvSpPr>
          <p:cNvPr id="3" name="TextBox 2">
            <a:extLst>
              <a:ext uri="{FF2B5EF4-FFF2-40B4-BE49-F238E27FC236}">
                <a16:creationId xmlns:a16="http://schemas.microsoft.com/office/drawing/2014/main" id="{2DA644DD-7B70-BD2E-ADD8-D155DF2A68DE}"/>
              </a:ext>
            </a:extLst>
          </p:cNvPr>
          <p:cNvSpPr txBox="1"/>
          <p:nvPr/>
        </p:nvSpPr>
        <p:spPr>
          <a:xfrm>
            <a:off x="6585678" y="2355057"/>
            <a:ext cx="4991099" cy="3077766"/>
          </a:xfrm>
          <a:prstGeom prst="rect">
            <a:avLst/>
          </a:prstGeom>
          <a:solidFill>
            <a:schemeClr val="accent1">
              <a:lumMod val="20000"/>
              <a:lumOff val="80000"/>
            </a:schemeClr>
          </a:solidFill>
        </p:spPr>
        <p:txBody>
          <a:bodyPr wrap="square">
            <a:spAutoFit/>
          </a:bodyPr>
          <a:lstStyle/>
          <a:p>
            <a:r>
              <a:rPr lang="en-US" sz="2800" b="1">
                <a:solidFill>
                  <a:schemeClr val="accent1"/>
                </a:solidFill>
              </a:rPr>
              <a:t>JIFF Interviewer</a:t>
            </a:r>
          </a:p>
          <a:p>
            <a:endParaRPr lang="en-US" sz="2800" b="1"/>
          </a:p>
          <a:p>
            <a:r>
              <a:rPr lang="en-US" sz="2000"/>
              <a:t>Self-administered, strengths-based tool that screens a youth and their caregiver</a:t>
            </a:r>
          </a:p>
          <a:p>
            <a:r>
              <a:rPr lang="en-US" sz="2000"/>
              <a:t>across 10 different life domains.</a:t>
            </a:r>
          </a:p>
          <a:p>
            <a:r>
              <a:rPr lang="en-US" sz="2000"/>
              <a:t>Following the short screener, a case plan</a:t>
            </a:r>
          </a:p>
          <a:p>
            <a:r>
              <a:rPr lang="en-US" sz="2000"/>
              <a:t>outline is software generated.</a:t>
            </a:r>
          </a:p>
          <a:p>
            <a:endParaRPr lang="en-US" sz="2000"/>
          </a:p>
          <a:p>
            <a:endParaRPr lang="en-US"/>
          </a:p>
        </p:txBody>
      </p:sp>
    </p:spTree>
    <p:extLst>
      <p:ext uri="{BB962C8B-B14F-4D97-AF65-F5344CB8AC3E}">
        <p14:creationId xmlns:p14="http://schemas.microsoft.com/office/powerpoint/2010/main" val="594854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FC0CE-EBEA-FB75-65BB-62B556C69659}"/>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F20B663-31F3-F494-82E9-5FFB5F259FA8}"/>
              </a:ext>
            </a:extLst>
          </p:cNvPr>
          <p:cNvSpPr>
            <a:spLocks noGrp="1"/>
          </p:cNvSpPr>
          <p:nvPr>
            <p:ph type="title" idx="4294967295"/>
          </p:nvPr>
        </p:nvSpPr>
        <p:spPr>
          <a:xfrm>
            <a:off x="0" y="0"/>
            <a:ext cx="12192000" cy="1646237"/>
          </a:xfrm>
          <a:solidFill>
            <a:schemeClr val="accent1"/>
          </a:solidFill>
        </p:spPr>
        <p:txBody>
          <a:bodyPr anchor="ctr">
            <a:normAutofit/>
          </a:bodyPr>
          <a:lstStyle/>
          <a:p>
            <a:pPr algn="ctr"/>
            <a:r>
              <a:rPr lang="en-US" b="1">
                <a:solidFill>
                  <a:schemeClr val="bg1"/>
                </a:solidFill>
              </a:rPr>
              <a:t>Truancy – Common Factors</a:t>
            </a:r>
          </a:p>
        </p:txBody>
      </p:sp>
      <p:pic>
        <p:nvPicPr>
          <p:cNvPr id="5" name="Graphic 4" descr="Bullseye">
            <a:extLst>
              <a:ext uri="{FF2B5EF4-FFF2-40B4-BE49-F238E27FC236}">
                <a16:creationId xmlns:a16="http://schemas.microsoft.com/office/drawing/2014/main" id="{73032628-A2F7-8A04-930D-A6C70538229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066" y="4366419"/>
            <a:ext cx="914401" cy="914401"/>
          </a:xfrm>
          <a:prstGeom prst="rect">
            <a:avLst/>
          </a:prstGeom>
        </p:spPr>
      </p:pic>
      <p:pic>
        <p:nvPicPr>
          <p:cNvPr id="8" name="Graphic 7" descr="User network">
            <a:extLst>
              <a:ext uri="{FF2B5EF4-FFF2-40B4-BE49-F238E27FC236}">
                <a16:creationId xmlns:a16="http://schemas.microsoft.com/office/drawing/2014/main" id="{7265CF89-F2C2-78CD-B377-D44FC50349FC}"/>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2066" y="2378076"/>
            <a:ext cx="914401" cy="914401"/>
          </a:xfrm>
          <a:prstGeom prst="rect">
            <a:avLst/>
          </a:prstGeom>
        </p:spPr>
      </p:pic>
      <p:pic>
        <p:nvPicPr>
          <p:cNvPr id="13" name="Graphic 12" descr="Lightbulb and gear">
            <a:extLst>
              <a:ext uri="{FF2B5EF4-FFF2-40B4-BE49-F238E27FC236}">
                <a16:creationId xmlns:a16="http://schemas.microsoft.com/office/drawing/2014/main" id="{A1E94BC7-517F-28A3-5AD5-F85BF7E433D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28478" y="2378076"/>
            <a:ext cx="914401" cy="914401"/>
          </a:xfrm>
          <a:prstGeom prst="rect">
            <a:avLst/>
          </a:prstGeom>
        </p:spPr>
      </p:pic>
      <p:pic>
        <p:nvPicPr>
          <p:cNvPr id="17" name="Graphic 16" descr="Puzzle pieces">
            <a:extLst>
              <a:ext uri="{FF2B5EF4-FFF2-40B4-BE49-F238E27FC236}">
                <a16:creationId xmlns:a16="http://schemas.microsoft.com/office/drawing/2014/main" id="{E064E50A-63B9-B99E-D7D2-B85B0C0DA0E9}"/>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96000" y="4366419"/>
            <a:ext cx="914401" cy="914401"/>
          </a:xfrm>
          <a:prstGeom prst="rect">
            <a:avLst/>
          </a:prstGeom>
        </p:spPr>
      </p:pic>
      <p:sp>
        <p:nvSpPr>
          <p:cNvPr id="9" name="TextBox 8">
            <a:extLst>
              <a:ext uri="{FF2B5EF4-FFF2-40B4-BE49-F238E27FC236}">
                <a16:creationId xmlns:a16="http://schemas.microsoft.com/office/drawing/2014/main" id="{9B90F917-2963-C5E4-2310-880A53F9E268}"/>
              </a:ext>
            </a:extLst>
          </p:cNvPr>
          <p:cNvSpPr txBox="1"/>
          <p:nvPr/>
        </p:nvSpPr>
        <p:spPr>
          <a:xfrm>
            <a:off x="477832" y="2618803"/>
            <a:ext cx="3484008" cy="2811026"/>
          </a:xfrm>
          <a:prstGeom prst="rect">
            <a:avLst/>
          </a:prstGeom>
          <a:solidFill>
            <a:schemeClr val="accent3"/>
          </a:solidFill>
        </p:spPr>
        <p:txBody>
          <a:bodyPr wrap="square">
            <a:spAutoFit/>
          </a:bodyPr>
          <a:lstStyle/>
          <a:p>
            <a:pPr>
              <a:lnSpc>
                <a:spcPct val="150000"/>
              </a:lnSpc>
            </a:pPr>
            <a:r>
              <a:rPr lang="en-US" sz="2000" b="1">
                <a:solidFill>
                  <a:schemeClr val="bg1"/>
                </a:solidFill>
              </a:rPr>
              <a:t>A range of community, school, family and student factors and characteristics have been identified to contribute to truancy.</a:t>
            </a:r>
          </a:p>
          <a:p>
            <a:pPr algn="ctr">
              <a:lnSpc>
                <a:spcPct val="150000"/>
              </a:lnSpc>
            </a:pPr>
            <a:endParaRPr lang="en-US" sz="2000" b="1">
              <a:solidFill>
                <a:schemeClr val="bg1"/>
              </a:solidFill>
            </a:endParaRPr>
          </a:p>
        </p:txBody>
      </p:sp>
      <p:pic>
        <p:nvPicPr>
          <p:cNvPr id="4" name="Picture 3">
            <a:extLst>
              <a:ext uri="{FF2B5EF4-FFF2-40B4-BE49-F238E27FC236}">
                <a16:creationId xmlns:a16="http://schemas.microsoft.com/office/drawing/2014/main" id="{C5D994F9-1F4C-64FA-9D9C-DD6EEEF41104}"/>
              </a:ext>
            </a:extLst>
          </p:cNvPr>
          <p:cNvPicPr>
            <a:picLocks noChangeAspect="1"/>
          </p:cNvPicPr>
          <p:nvPr/>
        </p:nvPicPr>
        <p:blipFill>
          <a:blip r:embed="rId11"/>
          <a:srcRect t="20429"/>
          <a:stretch/>
        </p:blipFill>
        <p:spPr>
          <a:xfrm>
            <a:off x="4420706" y="2302483"/>
            <a:ext cx="7441094" cy="3514135"/>
          </a:xfrm>
          <a:prstGeom prst="rect">
            <a:avLst/>
          </a:prstGeom>
          <a:ln w="57150">
            <a:solidFill>
              <a:schemeClr val="accent3"/>
            </a:solidFill>
          </a:ln>
        </p:spPr>
      </p:pic>
      <p:sp>
        <p:nvSpPr>
          <p:cNvPr id="11" name="TextBox 10">
            <a:extLst>
              <a:ext uri="{FF2B5EF4-FFF2-40B4-BE49-F238E27FC236}">
                <a16:creationId xmlns:a16="http://schemas.microsoft.com/office/drawing/2014/main" id="{5899A92D-C968-9FDF-CFC8-C584FC63CC96}"/>
              </a:ext>
            </a:extLst>
          </p:cNvPr>
          <p:cNvSpPr txBox="1"/>
          <p:nvPr/>
        </p:nvSpPr>
        <p:spPr>
          <a:xfrm>
            <a:off x="-508000" y="6131920"/>
            <a:ext cx="6096000" cy="461665"/>
          </a:xfrm>
          <a:prstGeom prst="rect">
            <a:avLst/>
          </a:prstGeom>
          <a:noFill/>
        </p:spPr>
        <p:txBody>
          <a:bodyPr wrap="square">
            <a:spAutoFit/>
          </a:bodyPr>
          <a:lstStyle/>
          <a:p>
            <a:pPr algn="ctr">
              <a:lnSpc>
                <a:spcPct val="150000"/>
              </a:lnSpc>
            </a:pPr>
            <a:r>
              <a:rPr lang="en-US" sz="1800" i="1"/>
              <a:t>(Balfanz, Robert and Vaughn Byrnes. 2012)</a:t>
            </a:r>
          </a:p>
        </p:txBody>
      </p:sp>
    </p:spTree>
    <p:extLst>
      <p:ext uri="{BB962C8B-B14F-4D97-AF65-F5344CB8AC3E}">
        <p14:creationId xmlns:p14="http://schemas.microsoft.com/office/powerpoint/2010/main" val="3454533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C3B85-1F23-8DEE-3FDA-4AB772D9A0D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88AE006-8BB9-57A4-1C6F-552640424557}"/>
              </a:ext>
            </a:extLst>
          </p:cNvPr>
          <p:cNvSpPr txBox="1"/>
          <p:nvPr/>
        </p:nvSpPr>
        <p:spPr>
          <a:xfrm>
            <a:off x="7150969" y="235755"/>
            <a:ext cx="4102396"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Roboto"/>
                <a:ea typeface="+mn-ea"/>
                <a:cs typeface="+mn-cs"/>
              </a:rPr>
              <a:t>What Risk Assessments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a:ln>
                  <a:noFill/>
                </a:ln>
                <a:solidFill>
                  <a:srgbClr val="EE3326"/>
                </a:solidFill>
                <a:effectLst/>
                <a:uLnTx/>
                <a:uFillTx/>
                <a:latin typeface="Roboto"/>
                <a:ea typeface="+mn-ea"/>
                <a:cs typeface="+mn-cs"/>
              </a:rPr>
              <a:t>DO NOT </a:t>
            </a:r>
            <a:r>
              <a:rPr kumimoji="0" lang="en-US" sz="2800" b="1" i="0" u="none" strike="noStrike" kern="1200" cap="none" spc="0" normalizeH="0" baseline="0" noProof="0">
                <a:ln>
                  <a:noFill/>
                </a:ln>
                <a:solidFill>
                  <a:srgbClr val="EE3326"/>
                </a:solidFill>
                <a:effectLst/>
                <a:uLnTx/>
                <a:uFillTx/>
                <a:latin typeface="Roboto"/>
                <a:ea typeface="+mn-ea"/>
                <a:cs typeface="+mn-cs"/>
              </a:rPr>
              <a:t>do</a:t>
            </a:r>
            <a:endParaRPr kumimoji="0" lang="en-US" sz="2800" b="1" i="1" u="none" strike="noStrike" kern="1200" cap="none" spc="0" normalizeH="0" baseline="0" noProof="0">
              <a:ln>
                <a:noFill/>
              </a:ln>
              <a:solidFill>
                <a:srgbClr val="EE3326"/>
              </a:solidFill>
              <a:effectLst/>
              <a:uLnTx/>
              <a:uFillTx/>
              <a:latin typeface="Roboto"/>
              <a:ea typeface="+mn-ea"/>
              <a:cs typeface="+mn-cs"/>
            </a:endParaRPr>
          </a:p>
        </p:txBody>
      </p:sp>
      <p:sp>
        <p:nvSpPr>
          <p:cNvPr id="5" name="TextBox 4">
            <a:extLst>
              <a:ext uri="{FF2B5EF4-FFF2-40B4-BE49-F238E27FC236}">
                <a16:creationId xmlns:a16="http://schemas.microsoft.com/office/drawing/2014/main" id="{6321BFB2-B3AE-23D7-03CF-82D1030EAE19}"/>
              </a:ext>
            </a:extLst>
          </p:cNvPr>
          <p:cNvSpPr txBox="1"/>
          <p:nvPr/>
        </p:nvSpPr>
        <p:spPr>
          <a:xfrm>
            <a:off x="1314090" y="235755"/>
            <a:ext cx="4084675"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Roboto"/>
                <a:ea typeface="+mn-ea"/>
                <a:cs typeface="+mn-cs"/>
              </a:rPr>
              <a:t>What Risk Assessments </a:t>
            </a:r>
            <a:r>
              <a:rPr kumimoji="0" lang="en-US" sz="2800" b="1" i="1" u="none" strike="noStrike" kern="1200" cap="none" spc="0" normalizeH="0" baseline="0" noProof="0">
                <a:ln>
                  <a:noFill/>
                </a:ln>
                <a:solidFill>
                  <a:srgbClr val="059C95"/>
                </a:solidFill>
                <a:effectLst/>
                <a:uLnTx/>
                <a:uFillTx/>
                <a:latin typeface="Roboto"/>
                <a:ea typeface="+mn-ea"/>
                <a:cs typeface="+mn-cs"/>
              </a:rPr>
              <a:t>CAN</a:t>
            </a:r>
            <a:r>
              <a:rPr kumimoji="0" lang="en-US" sz="2800" b="1" i="0" u="none" strike="noStrike" kern="1200" cap="none" spc="0" normalizeH="0" baseline="0" noProof="0">
                <a:ln>
                  <a:noFill/>
                </a:ln>
                <a:solidFill>
                  <a:srgbClr val="059C95"/>
                </a:solidFill>
                <a:effectLst/>
                <a:uLnTx/>
                <a:uFillTx/>
                <a:latin typeface="Roboto"/>
                <a:ea typeface="+mn-ea"/>
                <a:cs typeface="+mn-cs"/>
              </a:rPr>
              <a:t> do</a:t>
            </a:r>
          </a:p>
        </p:txBody>
      </p:sp>
      <p:pic>
        <p:nvPicPr>
          <p:cNvPr id="6" name="Graphic 5" descr="Close with solid fill">
            <a:extLst>
              <a:ext uri="{FF2B5EF4-FFF2-40B4-BE49-F238E27FC236}">
                <a16:creationId xmlns:a16="http://schemas.microsoft.com/office/drawing/2014/main" id="{FEFC8D41-3987-6A1E-5E5C-6B9893B1CC0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235755"/>
            <a:ext cx="914400" cy="914400"/>
          </a:xfrm>
          <a:prstGeom prst="rect">
            <a:avLst/>
          </a:prstGeom>
        </p:spPr>
      </p:pic>
      <p:pic>
        <p:nvPicPr>
          <p:cNvPr id="7" name="Graphic 6" descr="Checkmark with solid fill">
            <a:extLst>
              <a:ext uri="{FF2B5EF4-FFF2-40B4-BE49-F238E27FC236}">
                <a16:creationId xmlns:a16="http://schemas.microsoft.com/office/drawing/2014/main" id="{B8FAD0B2-149E-5D1F-E57A-F99E7159B93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61367" y="235755"/>
            <a:ext cx="914400" cy="914400"/>
          </a:xfrm>
          <a:prstGeom prst="rect">
            <a:avLst/>
          </a:prstGeom>
        </p:spPr>
      </p:pic>
      <p:sp>
        <p:nvSpPr>
          <p:cNvPr id="15" name="TextBox 14">
            <a:extLst>
              <a:ext uri="{FF2B5EF4-FFF2-40B4-BE49-F238E27FC236}">
                <a16:creationId xmlns:a16="http://schemas.microsoft.com/office/drawing/2014/main" id="{C17D4E30-F169-2396-14F3-CDC70D2BAF1C}"/>
              </a:ext>
            </a:extLst>
          </p:cNvPr>
          <p:cNvSpPr txBox="1"/>
          <p:nvPr/>
        </p:nvSpPr>
        <p:spPr>
          <a:xfrm>
            <a:off x="457199" y="1396311"/>
            <a:ext cx="5449329" cy="50783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1" i="0" u="none" strike="noStrike" kern="1200" cap="none" spc="0" normalizeH="0" baseline="0" noProof="0">
                <a:ln>
                  <a:noFill/>
                </a:ln>
                <a:solidFill>
                  <a:prstClr val="black"/>
                </a:solidFill>
                <a:effectLst/>
                <a:uLnTx/>
                <a:uFillTx/>
                <a:latin typeface="Roboto"/>
                <a:ea typeface="+mn-ea"/>
                <a:cs typeface="+mn-cs"/>
              </a:rPr>
              <a:t>Estimate the likelihood that delinquency behavior will continue </a:t>
            </a:r>
            <a:r>
              <a:rPr kumimoji="0" lang="en-US" sz="1800" b="0" i="0" u="none" strike="noStrike" kern="1200" cap="none" spc="0" normalizeH="0" baseline="0" noProof="0">
                <a:ln>
                  <a:noFill/>
                </a:ln>
                <a:solidFill>
                  <a:prstClr val="black"/>
                </a:solidFill>
                <a:effectLst/>
                <a:uLnTx/>
                <a:uFillTx/>
                <a:latin typeface="Roboto"/>
                <a:ea typeface="+mn-ea"/>
                <a:cs typeface="+mn-cs"/>
              </a:rPr>
              <a:t>without intervention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1" i="0" u="none" strike="noStrike" kern="1200" cap="none" spc="0" normalizeH="0" baseline="0" noProof="0">
                <a:ln>
                  <a:noFill/>
                </a:ln>
                <a:solidFill>
                  <a:prstClr val="black"/>
                </a:solidFill>
                <a:effectLst/>
                <a:uLnTx/>
                <a:uFillTx/>
                <a:latin typeface="Roboto"/>
                <a:ea typeface="+mn-ea"/>
                <a:cs typeface="+mn-cs"/>
              </a:rPr>
              <a:t>Guide case planning </a:t>
            </a:r>
            <a:r>
              <a:rPr kumimoji="0" lang="en-US" sz="1800" b="0" i="0" u="none" strike="noStrike" kern="1200" cap="none" spc="0" normalizeH="0" baseline="0" noProof="0">
                <a:ln>
                  <a:noFill/>
                </a:ln>
                <a:solidFill>
                  <a:prstClr val="black"/>
                </a:solidFill>
                <a:effectLst/>
                <a:uLnTx/>
                <a:uFillTx/>
                <a:latin typeface="Roboto"/>
                <a:ea typeface="+mn-ea"/>
                <a:cs typeface="+mn-cs"/>
              </a:rPr>
              <a:t>by identifying and indicating areas that are best targets for 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1" i="0" u="none" strike="noStrike" kern="1200" cap="none" spc="0" normalizeH="0" baseline="0" noProof="0">
                <a:ln>
                  <a:noFill/>
                </a:ln>
                <a:solidFill>
                  <a:prstClr val="black"/>
                </a:solidFill>
                <a:effectLst/>
                <a:uLnTx/>
                <a:uFillTx/>
                <a:latin typeface="Roboto"/>
                <a:ea typeface="+mn-ea"/>
                <a:cs typeface="+mn-cs"/>
              </a:rPr>
              <a:t>Standardize data collection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latin typeface="Roboto"/>
                <a:ea typeface="+mn-ea"/>
                <a:cs typeface="+mn-cs"/>
              </a:rPr>
              <a:t>Identify frequent areas of need in a system/agency</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latin typeface="Roboto"/>
                <a:ea typeface="+mn-ea"/>
                <a:cs typeface="+mn-cs"/>
              </a:rPr>
              <a:t>Measure overall progress of youth on supervision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1" i="0" u="none" strike="noStrike" kern="1200" cap="none" spc="0" normalizeH="0" baseline="0" noProof="0">
                <a:ln>
                  <a:noFill/>
                </a:ln>
                <a:solidFill>
                  <a:prstClr val="black"/>
                </a:solidFill>
                <a:effectLst/>
                <a:uLnTx/>
                <a:uFillTx/>
                <a:latin typeface="Roboto"/>
                <a:ea typeface="+mn-ea"/>
                <a:cs typeface="+mn-cs"/>
              </a:rPr>
              <a:t>Provide common language between agencies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Robot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1" i="0" u="none" strike="noStrike" kern="1200" cap="none" spc="0" normalizeH="0" baseline="0" noProof="0">
                <a:ln>
                  <a:noFill/>
                </a:ln>
                <a:solidFill>
                  <a:prstClr val="black"/>
                </a:solidFill>
                <a:effectLst/>
                <a:uLnTx/>
                <a:uFillTx/>
                <a:latin typeface="Roboto"/>
                <a:ea typeface="+mn-ea"/>
                <a:cs typeface="+mn-cs"/>
              </a:rPr>
              <a:t>Reduce costs through “right sizing” </a:t>
            </a:r>
            <a:r>
              <a:rPr kumimoji="0" lang="en-US" sz="1800" b="0" i="0" u="none" strike="noStrike" kern="1200" cap="none" spc="0" normalizeH="0" baseline="0" noProof="0">
                <a:ln>
                  <a:noFill/>
                </a:ln>
                <a:solidFill>
                  <a:prstClr val="black"/>
                </a:solidFill>
                <a:effectLst/>
                <a:uLnTx/>
                <a:uFillTx/>
                <a:latin typeface="Roboto"/>
                <a:ea typeface="+mn-ea"/>
                <a:cs typeface="+mn-cs"/>
              </a:rPr>
              <a:t>use of intensive supervision, incarceration, and provision of services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6" name="TextBox 15">
            <a:extLst>
              <a:ext uri="{FF2B5EF4-FFF2-40B4-BE49-F238E27FC236}">
                <a16:creationId xmlns:a16="http://schemas.microsoft.com/office/drawing/2014/main" id="{566E3E3B-C413-E028-1B42-0389ACED73FD}"/>
              </a:ext>
            </a:extLst>
          </p:cNvPr>
          <p:cNvSpPr txBox="1"/>
          <p:nvPr/>
        </p:nvSpPr>
        <p:spPr>
          <a:xfrm>
            <a:off x="6285472" y="1484788"/>
            <a:ext cx="5449329" cy="452431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1" i="0" u="none" strike="noStrike" kern="1200" cap="none" spc="0" normalizeH="0" baseline="0" noProof="0">
                <a:ln>
                  <a:noFill/>
                </a:ln>
                <a:solidFill>
                  <a:prstClr val="black"/>
                </a:solidFill>
                <a:effectLst/>
                <a:uLnTx/>
                <a:uFillTx/>
                <a:latin typeface="Roboto"/>
                <a:ea typeface="+mn-ea"/>
                <a:cs typeface="+mn-cs"/>
              </a:rPr>
              <a:t>Act as a “One Size Fits All” Tool</a:t>
            </a:r>
            <a:r>
              <a:rPr kumimoji="0" lang="en-US" sz="1800" b="0" i="0" u="none" strike="noStrike" kern="1200" cap="none" spc="0" normalizeH="0" baseline="0" noProof="0">
                <a:ln>
                  <a:noFill/>
                </a:ln>
                <a:solidFill>
                  <a:prstClr val="black"/>
                </a:solidFill>
                <a:effectLst/>
                <a:uLnTx/>
                <a:uFillTx/>
                <a:latin typeface="Roboto"/>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latin typeface="Roboto"/>
                <a:ea typeface="+mn-ea"/>
                <a:cs typeface="+mn-cs"/>
              </a:rPr>
              <a:t>Assessments are validated to address specific issues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latin typeface="Roboto"/>
                <a:ea typeface="+mn-ea"/>
                <a:cs typeface="+mn-cs"/>
              </a:rPr>
              <a:t>YASI not appropriate for sexual offenses, truancy, mental health diagnoses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1" i="0" u="none" strike="noStrike" kern="1200" cap="none" spc="0" normalizeH="0" baseline="0" noProof="0">
                <a:ln>
                  <a:noFill/>
                </a:ln>
                <a:solidFill>
                  <a:prstClr val="black"/>
                </a:solidFill>
                <a:effectLst/>
                <a:uLnTx/>
                <a:uFillTx/>
                <a:latin typeface="Roboto"/>
                <a:ea typeface="+mn-ea"/>
                <a:cs typeface="+mn-cs"/>
              </a:rPr>
              <a:t>Prescribe Outcomes</a:t>
            </a:r>
            <a:r>
              <a:rPr kumimoji="0" lang="en-US" sz="1800" b="0" i="0" u="none" strike="noStrike" kern="1200" cap="none" spc="0" normalizeH="0" baseline="0" noProof="0">
                <a:ln>
                  <a:noFill/>
                </a:ln>
                <a:solidFill>
                  <a:prstClr val="black"/>
                </a:solidFill>
                <a:effectLst/>
                <a:uLnTx/>
                <a:uFillTx/>
                <a:latin typeface="Roboto"/>
                <a:ea typeface="+mn-ea"/>
                <a:cs typeface="+mn-cs"/>
              </a:rPr>
              <a:t>– results are intended to guide decision making, not dictate a specific course of action or legal decisions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1" i="0" u="none" strike="noStrike" kern="1200" cap="none" spc="0" normalizeH="0" baseline="0" noProof="0">
                <a:ln>
                  <a:noFill/>
                </a:ln>
                <a:solidFill>
                  <a:prstClr val="black"/>
                </a:solidFill>
                <a:effectLst/>
                <a:uLnTx/>
                <a:uFillTx/>
                <a:latin typeface="Roboto"/>
                <a:ea typeface="+mn-ea"/>
                <a:cs typeface="+mn-cs"/>
              </a:rPr>
              <a:t>Replace Mental Health Assessments or Psychological Evaluations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Robot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1" i="0" u="none" strike="noStrike" kern="1200" cap="none" spc="0" normalizeH="0" baseline="0" noProof="0">
                <a:ln>
                  <a:noFill/>
                </a:ln>
                <a:solidFill>
                  <a:prstClr val="black"/>
                </a:solidFill>
                <a:effectLst/>
                <a:uLnTx/>
                <a:uFillTx/>
                <a:latin typeface="Roboto"/>
                <a:ea typeface="+mn-ea"/>
                <a:cs typeface="+mn-cs"/>
              </a:rPr>
              <a:t>Enable youth to avoid accountability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1" i="0" u="none" strike="noStrike" kern="1200" cap="none" spc="0" normalizeH="0" baseline="0" noProof="0">
              <a:ln>
                <a:noFill/>
              </a:ln>
              <a:solidFill>
                <a:prstClr val="black"/>
              </a:solidFill>
              <a:effectLst/>
              <a:uLnTx/>
              <a:uFillTx/>
              <a:latin typeface="Robot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7" name="TextBox 16">
            <a:extLst>
              <a:ext uri="{FF2B5EF4-FFF2-40B4-BE49-F238E27FC236}">
                <a16:creationId xmlns:a16="http://schemas.microsoft.com/office/drawing/2014/main" id="{D2771281-E09A-C247-974F-F8A0BB49E57A}"/>
              </a:ext>
            </a:extLst>
          </p:cNvPr>
          <p:cNvSpPr txBox="1"/>
          <p:nvPr/>
        </p:nvSpPr>
        <p:spPr>
          <a:xfrm>
            <a:off x="6553200" y="5839826"/>
            <a:ext cx="410239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Roboto"/>
                <a:ea typeface="+mn-ea"/>
                <a:cs typeface="+mn-cs"/>
              </a:rPr>
              <a:t>Adapted from Vincent, Guy, &amp; Grisso, 2012</a:t>
            </a:r>
          </a:p>
        </p:txBody>
      </p:sp>
    </p:spTree>
    <p:extLst>
      <p:ext uri="{BB962C8B-B14F-4D97-AF65-F5344CB8AC3E}">
        <p14:creationId xmlns:p14="http://schemas.microsoft.com/office/powerpoint/2010/main" val="2570922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7" name="Title 1">
            <a:extLst>
              <a:ext uri="{FF2B5EF4-FFF2-40B4-BE49-F238E27FC236}">
                <a16:creationId xmlns:a16="http://schemas.microsoft.com/office/drawing/2014/main" id="{27A374A6-CDBC-482C-97B4-20D92173085C}"/>
              </a:ext>
            </a:extLst>
          </p:cNvPr>
          <p:cNvSpPr>
            <a:spLocks noGrp="1"/>
          </p:cNvSpPr>
          <p:nvPr>
            <p:ph type="title"/>
          </p:nvPr>
        </p:nvSpPr>
        <p:spPr>
          <a:xfrm>
            <a:off x="635002" y="640824"/>
            <a:ext cx="3418658" cy="5583148"/>
          </a:xfrm>
        </p:spPr>
        <p:txBody>
          <a:bodyPr vert="horz" lIns="91441" tIns="45720" rIns="91441" bIns="45720" rtlCol="0" anchor="ctr">
            <a:normAutofit/>
          </a:bodyPr>
          <a:lstStyle/>
          <a:p>
            <a:pPr algn="ctr"/>
            <a:r>
              <a:rPr lang="en-US" sz="5400">
                <a:latin typeface="+mj-lt"/>
                <a:ea typeface="+mj-ea"/>
              </a:rPr>
              <a:t>YASI DOMAINS</a:t>
            </a:r>
            <a:endParaRPr lang="en-US" sz="5400" b="0">
              <a:latin typeface="+mj-lt"/>
              <a:ea typeface="+mj-ea"/>
            </a:endParaRPr>
          </a:p>
        </p:txBody>
      </p:sp>
      <p:sp>
        <p:nvSpPr>
          <p:cNvPr id="15"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1"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aphicFrame>
        <p:nvGraphicFramePr>
          <p:cNvPr id="9" name="TextBox 1">
            <a:extLst>
              <a:ext uri="{FF2B5EF4-FFF2-40B4-BE49-F238E27FC236}">
                <a16:creationId xmlns:a16="http://schemas.microsoft.com/office/drawing/2014/main" id="{9D3A54BB-757F-0169-7645-F3ED0BADD468}"/>
              </a:ext>
            </a:extLst>
          </p:cNvPr>
          <p:cNvGraphicFramePr/>
          <p:nvPr>
            <p:extLst>
              <p:ext uri="{D42A27DB-BD31-4B8C-83A1-F6EECF244321}">
                <p14:modId xmlns:p14="http://schemas.microsoft.com/office/powerpoint/2010/main" val="3340766588"/>
              </p:ext>
            </p:extLst>
          </p:nvPr>
        </p:nvGraphicFramePr>
        <p:xfrm>
          <a:off x="4648019" y="640823"/>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4184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024295-5ED5-8D4A-7E0A-F40E0C6B24B3}"/>
              </a:ext>
            </a:extLst>
          </p:cNvPr>
          <p:cNvPicPr>
            <a:picLocks noChangeAspect="1"/>
          </p:cNvPicPr>
          <p:nvPr/>
        </p:nvPicPr>
        <p:blipFill>
          <a:blip r:embed="rId3"/>
          <a:srcRect l="4427"/>
          <a:stretch/>
        </p:blipFill>
        <p:spPr>
          <a:xfrm>
            <a:off x="5558470" y="1296997"/>
            <a:ext cx="4506836" cy="4074328"/>
          </a:xfrm>
          <a:prstGeom prst="rect">
            <a:avLst/>
          </a:prstGeom>
        </p:spPr>
      </p:pic>
      <p:sp>
        <p:nvSpPr>
          <p:cNvPr id="7" name="Title 1">
            <a:extLst>
              <a:ext uri="{FF2B5EF4-FFF2-40B4-BE49-F238E27FC236}">
                <a16:creationId xmlns:a16="http://schemas.microsoft.com/office/drawing/2014/main" id="{27A374A6-CDBC-482C-97B4-20D92173085C}"/>
              </a:ext>
            </a:extLst>
          </p:cNvPr>
          <p:cNvSpPr>
            <a:spLocks noGrp="1"/>
          </p:cNvSpPr>
          <p:nvPr>
            <p:ph type="title"/>
          </p:nvPr>
        </p:nvSpPr>
        <p:spPr>
          <a:xfrm>
            <a:off x="483540" y="292100"/>
            <a:ext cx="5936310" cy="1168400"/>
          </a:xfrm>
          <a:solidFill>
            <a:schemeClr val="accent1"/>
          </a:solidFill>
        </p:spPr>
        <p:txBody>
          <a:bodyPr anchor="ctr">
            <a:normAutofit/>
          </a:bodyPr>
          <a:lstStyle/>
          <a:p>
            <a:pPr algn="ctr"/>
            <a:r>
              <a:rPr lang="en-US">
                <a:solidFill>
                  <a:schemeClr val="bg1"/>
                </a:solidFill>
              </a:rPr>
              <a:t>YASI Prescreen and Full Assessment</a:t>
            </a:r>
            <a:endParaRPr lang="en-US" b="0">
              <a:solidFill>
                <a:schemeClr val="bg1"/>
              </a:solidFill>
            </a:endParaRPr>
          </a:p>
        </p:txBody>
      </p:sp>
      <p:sp>
        <p:nvSpPr>
          <p:cNvPr id="2" name="TextBox 1">
            <a:extLst>
              <a:ext uri="{FF2B5EF4-FFF2-40B4-BE49-F238E27FC236}">
                <a16:creationId xmlns:a16="http://schemas.microsoft.com/office/drawing/2014/main" id="{3CE757F4-21A1-42F5-AE95-51A1D1B88FAE}"/>
              </a:ext>
            </a:extLst>
          </p:cNvPr>
          <p:cNvSpPr txBox="1"/>
          <p:nvPr/>
        </p:nvSpPr>
        <p:spPr>
          <a:xfrm>
            <a:off x="483540" y="1690533"/>
            <a:ext cx="5715499" cy="3970318"/>
          </a:xfrm>
          <a:prstGeom prst="rect">
            <a:avLst/>
          </a:prstGeom>
          <a:noFill/>
        </p:spPr>
        <p:txBody>
          <a:bodyPr wrap="square" rtlCol="0">
            <a:spAutoFit/>
          </a:bodyPr>
          <a:lstStyle/>
          <a:p>
            <a:r>
              <a:rPr lang="en-US" sz="2800" dirty="0"/>
              <a:t>YJ professionals complete </a:t>
            </a:r>
            <a:r>
              <a:rPr lang="en-US" sz="2800" b="1" dirty="0"/>
              <a:t>30</a:t>
            </a:r>
            <a:r>
              <a:rPr lang="en-US" sz="2800" dirty="0"/>
              <a:t> hours of initial training.</a:t>
            </a:r>
          </a:p>
          <a:p>
            <a:endParaRPr lang="en-US" sz="2800" dirty="0"/>
          </a:p>
          <a:p>
            <a:r>
              <a:rPr lang="en-US" sz="2800" dirty="0"/>
              <a:t>All YJPs required to complete annual Booster training.</a:t>
            </a:r>
          </a:p>
          <a:p>
            <a:endParaRPr lang="en-US" sz="2800" dirty="0"/>
          </a:p>
          <a:p>
            <a:pPr>
              <a:spcAft>
                <a:spcPts val="1200"/>
              </a:spcAft>
            </a:pPr>
            <a:r>
              <a:rPr lang="en-US" sz="2800" dirty="0"/>
              <a:t>YASI </a:t>
            </a:r>
            <a:r>
              <a:rPr lang="en-US" sz="2800" b="1" dirty="0"/>
              <a:t>Coaches</a:t>
            </a:r>
            <a:r>
              <a:rPr lang="en-US" sz="2800" dirty="0"/>
              <a:t> complete an additional 33 hours of training, totaling </a:t>
            </a:r>
            <a:r>
              <a:rPr lang="en-US" sz="2800" b="1" dirty="0"/>
              <a:t>63</a:t>
            </a:r>
            <a:r>
              <a:rPr lang="en-US" sz="2800" dirty="0"/>
              <a:t> hours. </a:t>
            </a:r>
          </a:p>
        </p:txBody>
      </p:sp>
      <p:pic>
        <p:nvPicPr>
          <p:cNvPr id="4" name="Picture 3" descr="Chart, sunburst chart&#10;&#10;Description automatically generated">
            <a:extLst>
              <a:ext uri="{FF2B5EF4-FFF2-40B4-BE49-F238E27FC236}">
                <a16:creationId xmlns:a16="http://schemas.microsoft.com/office/drawing/2014/main" id="{3B785784-2BCB-0016-8923-92C3DF5A0E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59" t="28043" r="58233" b="34259"/>
          <a:stretch/>
        </p:blipFill>
        <p:spPr bwMode="auto">
          <a:xfrm>
            <a:off x="9579223" y="143066"/>
            <a:ext cx="2528367" cy="1753549"/>
          </a:xfrm>
          <a:prstGeom prst="rect">
            <a:avLst/>
          </a:prstGeom>
          <a:ln w="38100">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58CB971B-93B8-5D55-A7E2-E760E1427F22}"/>
              </a:ext>
            </a:extLst>
          </p:cNvPr>
          <p:cNvSpPr txBox="1"/>
          <p:nvPr/>
        </p:nvSpPr>
        <p:spPr>
          <a:xfrm>
            <a:off x="9922801" y="2238145"/>
            <a:ext cx="1841209" cy="2585323"/>
          </a:xfrm>
          <a:prstGeom prst="rect">
            <a:avLst/>
          </a:prstGeom>
          <a:noFill/>
        </p:spPr>
        <p:txBody>
          <a:bodyPr wrap="square" rtlCol="0">
            <a:spAutoFit/>
          </a:bodyPr>
          <a:lstStyle/>
          <a:p>
            <a:pPr marR="0">
              <a:spcBef>
                <a:spcPts val="0"/>
              </a:spcBef>
              <a:spcAft>
                <a:spcPts val="0"/>
              </a:spcAft>
            </a:pPr>
            <a:r>
              <a:rPr lang="en-US" sz="1800">
                <a:effectLst/>
                <a:latin typeface="Calibri" panose="020F0502020204030204" pitchFamily="34" charset="0"/>
                <a:ea typeface="Calibri" panose="020F0502020204030204" pitchFamily="34" charset="0"/>
              </a:rPr>
              <a:t>        </a:t>
            </a:r>
          </a:p>
          <a:p>
            <a:pPr marL="342900" marR="0" indent="-342900">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rPr>
              <a:t>Very Low</a:t>
            </a:r>
          </a:p>
          <a:p>
            <a:pPr marL="342900" marR="0" indent="-342900">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rPr>
              <a:t>Low</a:t>
            </a:r>
          </a:p>
          <a:p>
            <a:pPr marL="342900" marR="0" indent="-342900">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rPr>
              <a:t>Moderate</a:t>
            </a:r>
          </a:p>
          <a:p>
            <a:pPr marL="342900" marR="0" indent="-342900">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rPr>
              <a:t>Moderate High</a:t>
            </a:r>
          </a:p>
          <a:p>
            <a:pPr marL="342900" marR="0" indent="-342900">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rPr>
              <a:t>High</a:t>
            </a:r>
          </a:p>
          <a:p>
            <a:pPr marL="342900" marR="0" indent="-342900">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rPr>
              <a:t>Very High</a:t>
            </a:r>
          </a:p>
          <a:p>
            <a:endParaRPr lang="en-US"/>
          </a:p>
        </p:txBody>
      </p:sp>
    </p:spTree>
    <p:extLst>
      <p:ext uri="{BB962C8B-B14F-4D97-AF65-F5344CB8AC3E}">
        <p14:creationId xmlns:p14="http://schemas.microsoft.com/office/powerpoint/2010/main" val="3338982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1D34080-94EE-4105-9FCE-2B3659909936}"/>
              </a:ext>
            </a:extLst>
          </p:cNvPr>
          <p:cNvGrpSpPr/>
          <p:nvPr/>
        </p:nvGrpSpPr>
        <p:grpSpPr>
          <a:xfrm>
            <a:off x="3899549" y="3950972"/>
            <a:ext cx="1920485" cy="1809271"/>
            <a:chOff x="5813897" y="2314334"/>
            <a:chExt cx="1920485" cy="1809271"/>
          </a:xfrm>
        </p:grpSpPr>
        <p:pic>
          <p:nvPicPr>
            <p:cNvPr id="10" name="Graphic 9" descr="List outline">
              <a:extLst>
                <a:ext uri="{FF2B5EF4-FFF2-40B4-BE49-F238E27FC236}">
                  <a16:creationId xmlns:a16="http://schemas.microsoft.com/office/drawing/2014/main" id="{990925D5-52C2-44C6-91EC-6EF9430F21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94169" y="2583392"/>
              <a:ext cx="1540213" cy="1540213"/>
            </a:xfrm>
            <a:prstGeom prst="rect">
              <a:avLst/>
            </a:prstGeom>
          </p:spPr>
        </p:pic>
        <p:sp>
          <p:nvSpPr>
            <p:cNvPr id="11" name="Rectangle 10">
              <a:extLst>
                <a:ext uri="{FF2B5EF4-FFF2-40B4-BE49-F238E27FC236}">
                  <a16:creationId xmlns:a16="http://schemas.microsoft.com/office/drawing/2014/main" id="{6C228C91-63D7-4C50-89D2-1AED5586290A}"/>
                </a:ext>
              </a:extLst>
            </p:cNvPr>
            <p:cNvSpPr/>
            <p:nvPr/>
          </p:nvSpPr>
          <p:spPr>
            <a:xfrm>
              <a:off x="6096000" y="2441643"/>
              <a:ext cx="976009" cy="126629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a:p>
          </p:txBody>
        </p:sp>
        <p:pic>
          <p:nvPicPr>
            <p:cNvPr id="9" name="Graphic 8" descr="List outline">
              <a:extLst>
                <a:ext uri="{FF2B5EF4-FFF2-40B4-BE49-F238E27FC236}">
                  <a16:creationId xmlns:a16="http://schemas.microsoft.com/office/drawing/2014/main" id="{9ECFD144-DC68-4A96-96F7-B8AC3B972C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13897" y="2314334"/>
              <a:ext cx="1540213" cy="1540213"/>
            </a:xfrm>
            <a:prstGeom prst="rect">
              <a:avLst/>
            </a:prstGeom>
          </p:spPr>
        </p:pic>
      </p:grpSp>
      <p:pic>
        <p:nvPicPr>
          <p:cNvPr id="8" name="Graphic 7" descr="List outline">
            <a:extLst>
              <a:ext uri="{FF2B5EF4-FFF2-40B4-BE49-F238E27FC236}">
                <a16:creationId xmlns:a16="http://schemas.microsoft.com/office/drawing/2014/main" id="{5187F19B-0367-4BB9-BA63-1E5B9A80E7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9534" y="3961392"/>
            <a:ext cx="1540212" cy="1540212"/>
          </a:xfrm>
          <a:prstGeom prst="rect">
            <a:avLst/>
          </a:prstGeom>
        </p:spPr>
      </p:pic>
      <p:pic>
        <p:nvPicPr>
          <p:cNvPr id="14" name="Graphic 13" descr="Open folder with solid fill">
            <a:extLst>
              <a:ext uri="{FF2B5EF4-FFF2-40B4-BE49-F238E27FC236}">
                <a16:creationId xmlns:a16="http://schemas.microsoft.com/office/drawing/2014/main" id="{3A4B58E9-0201-453A-876F-A5159DC517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99875" y="3766261"/>
            <a:ext cx="1751901" cy="1751901"/>
          </a:xfrm>
          <a:prstGeom prst="rect">
            <a:avLst/>
          </a:prstGeom>
        </p:spPr>
      </p:pic>
      <p:sp>
        <p:nvSpPr>
          <p:cNvPr id="15" name="TextBox 14">
            <a:extLst>
              <a:ext uri="{FF2B5EF4-FFF2-40B4-BE49-F238E27FC236}">
                <a16:creationId xmlns:a16="http://schemas.microsoft.com/office/drawing/2014/main" id="{489C209B-65C5-4756-ABDA-5AFADDED7713}"/>
              </a:ext>
            </a:extLst>
          </p:cNvPr>
          <p:cNvSpPr txBox="1"/>
          <p:nvPr/>
        </p:nvSpPr>
        <p:spPr>
          <a:xfrm>
            <a:off x="2125328" y="2046393"/>
            <a:ext cx="1808508" cy="646587"/>
          </a:xfrm>
          <a:prstGeom prst="rect">
            <a:avLst/>
          </a:prstGeom>
          <a:noFill/>
        </p:spPr>
        <p:txBody>
          <a:bodyPr wrap="none" rtlCol="0">
            <a:spAutoFit/>
          </a:bodyPr>
          <a:lstStyle/>
          <a:p>
            <a:pPr algn="ctr"/>
            <a:r>
              <a:rPr lang="en-US" sz="1801"/>
              <a:t>Intake Decision:</a:t>
            </a:r>
          </a:p>
          <a:p>
            <a:pPr algn="ctr"/>
            <a:r>
              <a:rPr lang="en-US" sz="1801" b="1"/>
              <a:t>Risk (Who?)</a:t>
            </a:r>
          </a:p>
        </p:txBody>
      </p:sp>
      <p:sp>
        <p:nvSpPr>
          <p:cNvPr id="16" name="TextBox 15">
            <a:extLst>
              <a:ext uri="{FF2B5EF4-FFF2-40B4-BE49-F238E27FC236}">
                <a16:creationId xmlns:a16="http://schemas.microsoft.com/office/drawing/2014/main" id="{9B178E89-30F3-41EB-AF95-E181E4D5D5DE}"/>
              </a:ext>
            </a:extLst>
          </p:cNvPr>
          <p:cNvSpPr txBox="1"/>
          <p:nvPr/>
        </p:nvSpPr>
        <p:spPr>
          <a:xfrm>
            <a:off x="436727" y="2629100"/>
            <a:ext cx="1747131" cy="923714"/>
          </a:xfrm>
          <a:prstGeom prst="rect">
            <a:avLst/>
          </a:prstGeom>
          <a:noFill/>
        </p:spPr>
        <p:txBody>
          <a:bodyPr wrap="square" rtlCol="0">
            <a:spAutoFit/>
          </a:bodyPr>
          <a:lstStyle/>
          <a:p>
            <a:pPr algn="ctr"/>
            <a:r>
              <a:rPr lang="en-US" sz="1801"/>
              <a:t>YASI Prescreen</a:t>
            </a:r>
          </a:p>
          <a:p>
            <a:pPr algn="ctr"/>
            <a:r>
              <a:rPr lang="en-US" sz="1801"/>
              <a:t>(33 Q’s)</a:t>
            </a:r>
          </a:p>
        </p:txBody>
      </p:sp>
      <p:sp>
        <p:nvSpPr>
          <p:cNvPr id="17" name="TextBox 16">
            <a:extLst>
              <a:ext uri="{FF2B5EF4-FFF2-40B4-BE49-F238E27FC236}">
                <a16:creationId xmlns:a16="http://schemas.microsoft.com/office/drawing/2014/main" id="{42BD941E-2837-4DD8-AAC4-15C3232EFF83}"/>
              </a:ext>
            </a:extLst>
          </p:cNvPr>
          <p:cNvSpPr txBox="1"/>
          <p:nvPr/>
        </p:nvSpPr>
        <p:spPr>
          <a:xfrm>
            <a:off x="3374353" y="2897834"/>
            <a:ext cx="2558970" cy="646587"/>
          </a:xfrm>
          <a:prstGeom prst="rect">
            <a:avLst/>
          </a:prstGeom>
          <a:noFill/>
        </p:spPr>
        <p:txBody>
          <a:bodyPr wrap="square" rtlCol="0">
            <a:spAutoFit/>
          </a:bodyPr>
          <a:lstStyle/>
          <a:p>
            <a:pPr algn="ctr"/>
            <a:r>
              <a:rPr lang="en-US" sz="1801"/>
              <a:t>YASI Full Assessment</a:t>
            </a:r>
          </a:p>
          <a:p>
            <a:pPr algn="ctr"/>
            <a:r>
              <a:rPr lang="en-US" sz="1801"/>
              <a:t>(PS + 55 Q’s)</a:t>
            </a:r>
          </a:p>
        </p:txBody>
      </p:sp>
      <p:sp>
        <p:nvSpPr>
          <p:cNvPr id="18" name="TextBox 17">
            <a:extLst>
              <a:ext uri="{FF2B5EF4-FFF2-40B4-BE49-F238E27FC236}">
                <a16:creationId xmlns:a16="http://schemas.microsoft.com/office/drawing/2014/main" id="{2A0C68FC-D91E-4D86-94B4-D0944F12E61E}"/>
              </a:ext>
            </a:extLst>
          </p:cNvPr>
          <p:cNvSpPr txBox="1"/>
          <p:nvPr/>
        </p:nvSpPr>
        <p:spPr>
          <a:xfrm>
            <a:off x="5839754" y="2068516"/>
            <a:ext cx="1598515" cy="646587"/>
          </a:xfrm>
          <a:prstGeom prst="rect">
            <a:avLst/>
          </a:prstGeom>
          <a:noFill/>
        </p:spPr>
        <p:txBody>
          <a:bodyPr wrap="none" rtlCol="0">
            <a:spAutoFit/>
          </a:bodyPr>
          <a:lstStyle/>
          <a:p>
            <a:pPr algn="ctr"/>
            <a:r>
              <a:rPr lang="en-US" sz="1801"/>
              <a:t>Court Report:</a:t>
            </a:r>
          </a:p>
          <a:p>
            <a:pPr algn="ctr"/>
            <a:r>
              <a:rPr lang="en-US" sz="1801" b="1"/>
              <a:t>Need (What?)</a:t>
            </a:r>
          </a:p>
        </p:txBody>
      </p:sp>
      <p:sp>
        <p:nvSpPr>
          <p:cNvPr id="19" name="TextBox 18">
            <a:extLst>
              <a:ext uri="{FF2B5EF4-FFF2-40B4-BE49-F238E27FC236}">
                <a16:creationId xmlns:a16="http://schemas.microsoft.com/office/drawing/2014/main" id="{137A1958-B3B4-455C-A8B5-C331397615A3}"/>
              </a:ext>
            </a:extLst>
          </p:cNvPr>
          <p:cNvSpPr txBox="1"/>
          <p:nvPr/>
        </p:nvSpPr>
        <p:spPr>
          <a:xfrm>
            <a:off x="7562595" y="2897836"/>
            <a:ext cx="1758815" cy="646587"/>
          </a:xfrm>
          <a:prstGeom prst="rect">
            <a:avLst/>
          </a:prstGeom>
          <a:noFill/>
        </p:spPr>
        <p:txBody>
          <a:bodyPr wrap="none" rtlCol="0">
            <a:spAutoFit/>
          </a:bodyPr>
          <a:lstStyle/>
          <a:p>
            <a:pPr algn="ctr"/>
            <a:r>
              <a:rPr lang="en-US" sz="1801"/>
              <a:t>YASI Case Plan</a:t>
            </a:r>
          </a:p>
          <a:p>
            <a:pPr algn="ctr"/>
            <a:r>
              <a:rPr lang="en-US" sz="1801"/>
              <a:t>(1-3 Domains)</a:t>
            </a:r>
          </a:p>
        </p:txBody>
      </p:sp>
      <p:sp>
        <p:nvSpPr>
          <p:cNvPr id="21" name="TextBox 20">
            <a:extLst>
              <a:ext uri="{FF2B5EF4-FFF2-40B4-BE49-F238E27FC236}">
                <a16:creationId xmlns:a16="http://schemas.microsoft.com/office/drawing/2014/main" id="{2126A099-F068-4E6B-8BD8-4974EC8F4DBB}"/>
              </a:ext>
            </a:extLst>
          </p:cNvPr>
          <p:cNvSpPr txBox="1"/>
          <p:nvPr/>
        </p:nvSpPr>
        <p:spPr>
          <a:xfrm>
            <a:off x="2670129" y="5437079"/>
            <a:ext cx="1162498" cy="646587"/>
          </a:xfrm>
          <a:prstGeom prst="rect">
            <a:avLst/>
          </a:prstGeom>
          <a:noFill/>
        </p:spPr>
        <p:txBody>
          <a:bodyPr wrap="none" rtlCol="0">
            <a:spAutoFit/>
          </a:bodyPr>
          <a:lstStyle/>
          <a:p>
            <a:pPr algn="ctr"/>
            <a:r>
              <a:rPr lang="en-US" sz="1801"/>
              <a:t>Low Risk:</a:t>
            </a:r>
          </a:p>
          <a:p>
            <a:pPr algn="ctr"/>
            <a:r>
              <a:rPr lang="en-US" sz="1801"/>
              <a:t>Divert</a:t>
            </a:r>
          </a:p>
        </p:txBody>
      </p:sp>
      <p:sp>
        <p:nvSpPr>
          <p:cNvPr id="20" name="Arrow: Bent 19">
            <a:extLst>
              <a:ext uri="{FF2B5EF4-FFF2-40B4-BE49-F238E27FC236}">
                <a16:creationId xmlns:a16="http://schemas.microsoft.com/office/drawing/2014/main" id="{4D859C4E-362E-4583-9C61-E846CFCA0581}"/>
              </a:ext>
            </a:extLst>
          </p:cNvPr>
          <p:cNvSpPr/>
          <p:nvPr/>
        </p:nvSpPr>
        <p:spPr>
          <a:xfrm rot="5400000">
            <a:off x="2475548" y="4408911"/>
            <a:ext cx="855984" cy="1133959"/>
          </a:xfrm>
          <a:prstGeom prst="bentArrow">
            <a:avLst>
              <a:gd name="adj1" fmla="val 32840"/>
              <a:gd name="adj2" fmla="val 25000"/>
              <a:gd name="adj3" fmla="val 25000"/>
              <a:gd name="adj4" fmla="val 4375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tx1"/>
              </a:solidFill>
            </a:endParaRPr>
          </a:p>
        </p:txBody>
      </p:sp>
      <p:sp>
        <p:nvSpPr>
          <p:cNvPr id="22" name="Arrow: Right 21">
            <a:extLst>
              <a:ext uri="{FF2B5EF4-FFF2-40B4-BE49-F238E27FC236}">
                <a16:creationId xmlns:a16="http://schemas.microsoft.com/office/drawing/2014/main" id="{54ABE6A6-FF89-4214-9910-C27C89CA74CA}"/>
              </a:ext>
            </a:extLst>
          </p:cNvPr>
          <p:cNvSpPr/>
          <p:nvPr/>
        </p:nvSpPr>
        <p:spPr>
          <a:xfrm>
            <a:off x="2336561" y="4412649"/>
            <a:ext cx="1653982" cy="5336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3" name="TextBox 22">
            <a:extLst>
              <a:ext uri="{FF2B5EF4-FFF2-40B4-BE49-F238E27FC236}">
                <a16:creationId xmlns:a16="http://schemas.microsoft.com/office/drawing/2014/main" id="{4E99130E-B061-4D01-B2E5-8B98E66F51A6}"/>
              </a:ext>
            </a:extLst>
          </p:cNvPr>
          <p:cNvSpPr txBox="1"/>
          <p:nvPr/>
        </p:nvSpPr>
        <p:spPr>
          <a:xfrm>
            <a:off x="2576620" y="3838138"/>
            <a:ext cx="1210588" cy="646587"/>
          </a:xfrm>
          <a:prstGeom prst="rect">
            <a:avLst/>
          </a:prstGeom>
          <a:noFill/>
        </p:spPr>
        <p:txBody>
          <a:bodyPr wrap="none" rtlCol="0">
            <a:spAutoFit/>
          </a:bodyPr>
          <a:lstStyle/>
          <a:p>
            <a:pPr algn="ctr"/>
            <a:r>
              <a:rPr lang="en-US" sz="1801"/>
              <a:t>High Risk:</a:t>
            </a:r>
          </a:p>
          <a:p>
            <a:pPr algn="ctr"/>
            <a:r>
              <a:rPr lang="en-US" sz="1801"/>
              <a:t>Petition</a:t>
            </a:r>
          </a:p>
        </p:txBody>
      </p:sp>
      <p:grpSp>
        <p:nvGrpSpPr>
          <p:cNvPr id="38" name="Group 37">
            <a:extLst>
              <a:ext uri="{FF2B5EF4-FFF2-40B4-BE49-F238E27FC236}">
                <a16:creationId xmlns:a16="http://schemas.microsoft.com/office/drawing/2014/main" id="{EE0F1D13-D6B8-49D7-B50B-52D429717DA0}"/>
              </a:ext>
            </a:extLst>
          </p:cNvPr>
          <p:cNvGrpSpPr/>
          <p:nvPr/>
        </p:nvGrpSpPr>
        <p:grpSpPr>
          <a:xfrm>
            <a:off x="6010745" y="3803787"/>
            <a:ext cx="1427524" cy="1830432"/>
            <a:chOff x="5968992" y="3511513"/>
            <a:chExt cx="1427524" cy="1830432"/>
          </a:xfrm>
        </p:grpSpPr>
        <p:pic>
          <p:nvPicPr>
            <p:cNvPr id="28" name="Graphic 27" descr="Arrow: Clockwise curve with solid fill">
              <a:extLst>
                <a:ext uri="{FF2B5EF4-FFF2-40B4-BE49-F238E27FC236}">
                  <a16:creationId xmlns:a16="http://schemas.microsoft.com/office/drawing/2014/main" id="{0F4A4645-72A6-4053-81F2-33BB64826DB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8804925">
              <a:off x="6062622" y="4118236"/>
              <a:ext cx="1223709" cy="1223709"/>
            </a:xfrm>
            <a:prstGeom prst="rect">
              <a:avLst/>
            </a:prstGeom>
          </p:spPr>
        </p:pic>
        <p:pic>
          <p:nvPicPr>
            <p:cNvPr id="30" name="Graphic 29" descr="Arrow: Counter-clockwise curve with solid fill">
              <a:extLst>
                <a:ext uri="{FF2B5EF4-FFF2-40B4-BE49-F238E27FC236}">
                  <a16:creationId xmlns:a16="http://schemas.microsoft.com/office/drawing/2014/main" id="{834D340B-283F-43DC-A8CD-C8F4414FE3E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4954496">
              <a:off x="5991223" y="3511513"/>
              <a:ext cx="1204492" cy="1204492"/>
            </a:xfrm>
            <a:prstGeom prst="rect">
              <a:avLst/>
            </a:prstGeom>
          </p:spPr>
        </p:pic>
        <p:sp>
          <p:nvSpPr>
            <p:cNvPr id="31" name="Arrow: Right 30">
              <a:extLst>
                <a:ext uri="{FF2B5EF4-FFF2-40B4-BE49-F238E27FC236}">
                  <a16:creationId xmlns:a16="http://schemas.microsoft.com/office/drawing/2014/main" id="{14611641-4EF5-4A26-B11B-CA8ECA80B685}"/>
                </a:ext>
              </a:extLst>
            </p:cNvPr>
            <p:cNvSpPr/>
            <p:nvPr/>
          </p:nvSpPr>
          <p:spPr>
            <a:xfrm>
              <a:off x="5968992" y="4171421"/>
              <a:ext cx="1427524" cy="53361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34" name="TextBox 33">
            <a:extLst>
              <a:ext uri="{FF2B5EF4-FFF2-40B4-BE49-F238E27FC236}">
                <a16:creationId xmlns:a16="http://schemas.microsoft.com/office/drawing/2014/main" id="{7D0B29E7-0802-4945-8E63-ABB7C937F6E5}"/>
              </a:ext>
            </a:extLst>
          </p:cNvPr>
          <p:cNvSpPr txBox="1"/>
          <p:nvPr/>
        </p:nvSpPr>
        <p:spPr>
          <a:xfrm>
            <a:off x="8796858" y="2080971"/>
            <a:ext cx="2316660" cy="646587"/>
          </a:xfrm>
          <a:prstGeom prst="rect">
            <a:avLst/>
          </a:prstGeom>
          <a:noFill/>
        </p:spPr>
        <p:txBody>
          <a:bodyPr wrap="none" rtlCol="0">
            <a:spAutoFit/>
          </a:bodyPr>
          <a:lstStyle/>
          <a:p>
            <a:pPr algn="ctr"/>
            <a:r>
              <a:rPr lang="en-US" sz="1801"/>
              <a:t>Case Plan:</a:t>
            </a:r>
          </a:p>
          <a:p>
            <a:pPr algn="ctr"/>
            <a:r>
              <a:rPr lang="en-US" sz="1801" b="1"/>
              <a:t>Responsivity (How?)</a:t>
            </a:r>
          </a:p>
        </p:txBody>
      </p:sp>
      <p:pic>
        <p:nvPicPr>
          <p:cNvPr id="35" name="Graphic 34" descr="Boardroom with solid fill">
            <a:extLst>
              <a:ext uri="{FF2B5EF4-FFF2-40B4-BE49-F238E27FC236}">
                <a16:creationId xmlns:a16="http://schemas.microsoft.com/office/drawing/2014/main" id="{8ACE0354-14D9-47FA-B159-DA03429C8B27}"/>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69861" y="3341231"/>
            <a:ext cx="779557" cy="779557"/>
          </a:xfrm>
          <a:prstGeom prst="rect">
            <a:avLst/>
          </a:prstGeom>
        </p:spPr>
      </p:pic>
      <p:pic>
        <p:nvPicPr>
          <p:cNvPr id="37" name="Graphic 36" descr="Boardroom with solid fill">
            <a:extLst>
              <a:ext uri="{FF2B5EF4-FFF2-40B4-BE49-F238E27FC236}">
                <a16:creationId xmlns:a16="http://schemas.microsoft.com/office/drawing/2014/main" id="{AB4EC632-7A7C-45FB-A316-C7D4C0816989}"/>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435303" y="3331497"/>
            <a:ext cx="779557" cy="779557"/>
          </a:xfrm>
          <a:prstGeom prst="rect">
            <a:avLst/>
          </a:prstGeom>
        </p:spPr>
      </p:pic>
      <p:pic>
        <p:nvPicPr>
          <p:cNvPr id="39" name="Graphic 38" descr="Boardroom with solid fill">
            <a:extLst>
              <a:ext uri="{FF2B5EF4-FFF2-40B4-BE49-F238E27FC236}">
                <a16:creationId xmlns:a16="http://schemas.microsoft.com/office/drawing/2014/main" id="{945ACAEA-B08D-44F9-8B79-8259614DF458}"/>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55586" y="3331496"/>
            <a:ext cx="779557" cy="779557"/>
          </a:xfrm>
          <a:prstGeom prst="rect">
            <a:avLst/>
          </a:prstGeom>
        </p:spPr>
      </p:pic>
      <p:pic>
        <p:nvPicPr>
          <p:cNvPr id="41" name="Graphic 40" descr="Refresh">
            <a:extLst>
              <a:ext uri="{FF2B5EF4-FFF2-40B4-BE49-F238E27FC236}">
                <a16:creationId xmlns:a16="http://schemas.microsoft.com/office/drawing/2014/main" id="{0E0BAA0B-DEDC-42A3-B177-9633B714661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0800000">
            <a:off x="10218084" y="4070171"/>
            <a:ext cx="1273818" cy="1273818"/>
          </a:xfrm>
          <a:prstGeom prst="rect">
            <a:avLst/>
          </a:prstGeom>
        </p:spPr>
      </p:pic>
      <p:sp>
        <p:nvSpPr>
          <p:cNvPr id="42" name="TextBox 41">
            <a:extLst>
              <a:ext uri="{FF2B5EF4-FFF2-40B4-BE49-F238E27FC236}">
                <a16:creationId xmlns:a16="http://schemas.microsoft.com/office/drawing/2014/main" id="{C162EA95-F79F-4106-BD0D-D5D6D5335D32}"/>
              </a:ext>
            </a:extLst>
          </p:cNvPr>
          <p:cNvSpPr txBox="1"/>
          <p:nvPr/>
        </p:nvSpPr>
        <p:spPr>
          <a:xfrm>
            <a:off x="9976123" y="2881944"/>
            <a:ext cx="1814920" cy="646587"/>
          </a:xfrm>
          <a:prstGeom prst="rect">
            <a:avLst/>
          </a:prstGeom>
          <a:noFill/>
        </p:spPr>
        <p:txBody>
          <a:bodyPr wrap="none" rtlCol="0">
            <a:spAutoFit/>
          </a:bodyPr>
          <a:lstStyle/>
          <a:p>
            <a:pPr algn="ctr"/>
            <a:r>
              <a:rPr lang="en-US" sz="1801"/>
              <a:t>YASI</a:t>
            </a:r>
          </a:p>
          <a:p>
            <a:pPr algn="ctr"/>
            <a:r>
              <a:rPr lang="en-US" sz="1801"/>
              <a:t>Reassessments</a:t>
            </a:r>
          </a:p>
        </p:txBody>
      </p:sp>
      <p:pic>
        <p:nvPicPr>
          <p:cNvPr id="43" name="Graphic 42" descr="Boardroom with solid fill">
            <a:extLst>
              <a:ext uri="{FF2B5EF4-FFF2-40B4-BE49-F238E27FC236}">
                <a16:creationId xmlns:a16="http://schemas.microsoft.com/office/drawing/2014/main" id="{4340E4DA-DD6B-49DD-9CF9-DBCBAF74C3AE}"/>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65215" y="3330970"/>
            <a:ext cx="779557" cy="779557"/>
          </a:xfrm>
          <a:prstGeom prst="rect">
            <a:avLst/>
          </a:prstGeom>
        </p:spPr>
      </p:pic>
      <p:sp>
        <p:nvSpPr>
          <p:cNvPr id="29" name="Title 1">
            <a:extLst>
              <a:ext uri="{FF2B5EF4-FFF2-40B4-BE49-F238E27FC236}">
                <a16:creationId xmlns:a16="http://schemas.microsoft.com/office/drawing/2014/main" id="{70AAF5D4-5B4B-4045-A552-AB7CCC9FE902}"/>
              </a:ext>
            </a:extLst>
          </p:cNvPr>
          <p:cNvSpPr>
            <a:spLocks noGrp="1"/>
          </p:cNvSpPr>
          <p:nvPr>
            <p:ph type="title" idx="4294967295"/>
          </p:nvPr>
        </p:nvSpPr>
        <p:spPr>
          <a:xfrm>
            <a:off x="0" y="1"/>
            <a:ext cx="12192000" cy="1690688"/>
          </a:xfrm>
          <a:solidFill>
            <a:schemeClr val="accent1"/>
          </a:solidFill>
        </p:spPr>
        <p:txBody>
          <a:bodyPr anchor="ctr"/>
          <a:lstStyle/>
          <a:p>
            <a:pPr algn="ctr"/>
            <a:r>
              <a:rPr lang="en-US" b="0">
                <a:solidFill>
                  <a:schemeClr val="bg1"/>
                </a:solidFill>
              </a:rPr>
              <a:t> </a:t>
            </a:r>
            <a:r>
              <a:rPr lang="en-US">
                <a:solidFill>
                  <a:schemeClr val="bg1"/>
                </a:solidFill>
              </a:rPr>
              <a:t>How and When Will the YASI be Used?</a:t>
            </a:r>
            <a:endParaRPr lang="en-US" sz="4000">
              <a:solidFill>
                <a:schemeClr val="bg1"/>
              </a:solidFill>
            </a:endParaRPr>
          </a:p>
        </p:txBody>
      </p:sp>
      <p:sp>
        <p:nvSpPr>
          <p:cNvPr id="2" name="Rectangle 1"/>
          <p:cNvSpPr/>
          <p:nvPr/>
        </p:nvSpPr>
        <p:spPr>
          <a:xfrm>
            <a:off x="7835583" y="5437335"/>
            <a:ext cx="6096000" cy="646331"/>
          </a:xfrm>
          <a:prstGeom prst="rect">
            <a:avLst/>
          </a:prstGeom>
        </p:spPr>
        <p:txBody>
          <a:bodyPr>
            <a:spAutoFit/>
          </a:bodyPr>
          <a:lstStyle/>
          <a:p>
            <a:pPr lvl="0" algn="ctr">
              <a:defRPr/>
            </a:pPr>
            <a:r>
              <a:rPr lang="en-US">
                <a:solidFill>
                  <a:prstClr val="black"/>
                </a:solidFill>
              </a:rPr>
              <a:t>At least every </a:t>
            </a:r>
          </a:p>
          <a:p>
            <a:pPr lvl="0" algn="ctr">
              <a:defRPr/>
            </a:pPr>
            <a:r>
              <a:rPr lang="en-US">
                <a:solidFill>
                  <a:prstClr val="black"/>
                </a:solidFill>
              </a:rPr>
              <a:t>6 months</a:t>
            </a:r>
          </a:p>
        </p:txBody>
      </p:sp>
    </p:spTree>
    <p:extLst>
      <p:ext uri="{BB962C8B-B14F-4D97-AF65-F5344CB8AC3E}">
        <p14:creationId xmlns:p14="http://schemas.microsoft.com/office/powerpoint/2010/main" val="3568873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8A0EE7-CCAE-C4C6-7D0C-709233DF284C}"/>
              </a:ext>
            </a:extLst>
          </p:cNvPr>
          <p:cNvSpPr/>
          <p:nvPr/>
        </p:nvSpPr>
        <p:spPr>
          <a:xfrm>
            <a:off x="587258" y="2181113"/>
            <a:ext cx="11017484" cy="1097280"/>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Roboto"/>
                <a:ea typeface="+mn-ea"/>
                <a:cs typeface="+mn-cs"/>
              </a:rPr>
              <a:t>7,037 Youth</a:t>
            </a:r>
            <a:r>
              <a:rPr kumimoji="0" lang="en-US" sz="2400" b="0" i="0" u="none" strike="noStrike" kern="1200" cap="none" spc="0" normalizeH="0" baseline="0" noProof="0" dirty="0">
                <a:ln>
                  <a:noFill/>
                </a:ln>
                <a:solidFill>
                  <a:prstClr val="white"/>
                </a:solidFill>
                <a:effectLst/>
                <a:uLnTx/>
                <a:uFillTx/>
                <a:latin typeface="Roboto"/>
                <a:ea typeface="+mn-ea"/>
                <a:cs typeface="+mn-cs"/>
              </a:rPr>
              <a:t> assessed with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Roboto"/>
                <a:ea typeface="+mn-ea"/>
                <a:cs typeface="+mn-cs"/>
              </a:rPr>
              <a:t>YASI Pre-Screen</a:t>
            </a:r>
          </a:p>
        </p:txBody>
      </p:sp>
      <p:sp>
        <p:nvSpPr>
          <p:cNvPr id="8" name="Rectangle 7">
            <a:extLst>
              <a:ext uri="{FF2B5EF4-FFF2-40B4-BE49-F238E27FC236}">
                <a16:creationId xmlns:a16="http://schemas.microsoft.com/office/drawing/2014/main" id="{FD14C79B-5B53-B310-0EEC-4F144BC1175D}"/>
              </a:ext>
            </a:extLst>
          </p:cNvPr>
          <p:cNvSpPr/>
          <p:nvPr/>
        </p:nvSpPr>
        <p:spPr>
          <a:xfrm>
            <a:off x="587257" y="3379850"/>
            <a:ext cx="4663440" cy="17955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Roboto"/>
                <a:ea typeface="+mn-ea"/>
                <a:cs typeface="+mn-cs"/>
              </a:rPr>
              <a:t>36%</a:t>
            </a:r>
            <a:endParaRPr kumimoji="0" lang="en-US" sz="2400" b="0" i="0" u="none" strike="noStrike" kern="1200" cap="none" spc="0" normalizeH="0" baseline="0" noProof="0" dirty="0">
              <a:ln>
                <a:noFill/>
              </a:ln>
              <a:solidFill>
                <a:prstClr val="black"/>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Roboto"/>
                <a:ea typeface="+mn-ea"/>
                <a:cs typeface="+mn-cs"/>
              </a:rPr>
              <a:t>Low Risk </a:t>
            </a:r>
            <a:r>
              <a:rPr kumimoji="0" lang="en-US" sz="2400" b="0" i="0" u="none" strike="noStrike" kern="1200" cap="none" spc="0" normalizeH="0" baseline="0" noProof="0" dirty="0">
                <a:ln>
                  <a:noFill/>
                </a:ln>
                <a:solidFill>
                  <a:prstClr val="black"/>
                </a:solidFill>
                <a:effectLst/>
                <a:uLnTx/>
                <a:uFillTx/>
                <a:latin typeface="Roboto"/>
                <a:ea typeface="+mn-ea"/>
                <a:cs typeface="+mn-cs"/>
              </a:rPr>
              <a:t>of re-referral</a:t>
            </a:r>
          </a:p>
        </p:txBody>
      </p:sp>
      <p:sp>
        <p:nvSpPr>
          <p:cNvPr id="9" name="Rectangle 8">
            <a:extLst>
              <a:ext uri="{FF2B5EF4-FFF2-40B4-BE49-F238E27FC236}">
                <a16:creationId xmlns:a16="http://schemas.microsoft.com/office/drawing/2014/main" id="{BA74AA9B-AC9D-E424-EC74-14185A67256A}"/>
              </a:ext>
            </a:extLst>
          </p:cNvPr>
          <p:cNvSpPr/>
          <p:nvPr/>
        </p:nvSpPr>
        <p:spPr>
          <a:xfrm>
            <a:off x="5331151" y="3365218"/>
            <a:ext cx="4547216" cy="1795549"/>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Roboto"/>
                <a:ea typeface="+mn-ea"/>
                <a:cs typeface="+mn-cs"/>
              </a:rPr>
              <a:t>41%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Roboto"/>
                <a:ea typeface="+mn-ea"/>
                <a:cs typeface="+mn-cs"/>
              </a:rPr>
              <a:t>Moderate Risk </a:t>
            </a:r>
            <a:r>
              <a:rPr kumimoji="0" lang="en-US" sz="2400" b="0" i="0" u="none" strike="noStrike" kern="1200" cap="none" spc="0" normalizeH="0" baseline="0" noProof="0" dirty="0">
                <a:ln>
                  <a:noFill/>
                </a:ln>
                <a:solidFill>
                  <a:prstClr val="black"/>
                </a:solidFill>
                <a:effectLst/>
                <a:uLnTx/>
                <a:uFillTx/>
                <a:latin typeface="Roboto"/>
                <a:ea typeface="+mn-ea"/>
                <a:cs typeface="+mn-cs"/>
              </a:rPr>
              <a:t>of re-referral</a:t>
            </a:r>
          </a:p>
        </p:txBody>
      </p:sp>
      <p:sp>
        <p:nvSpPr>
          <p:cNvPr id="10" name="Rectangle 9">
            <a:extLst>
              <a:ext uri="{FF2B5EF4-FFF2-40B4-BE49-F238E27FC236}">
                <a16:creationId xmlns:a16="http://schemas.microsoft.com/office/drawing/2014/main" id="{F0730F72-0CC9-7F1A-3F71-6DFD1C5EE9EB}"/>
              </a:ext>
            </a:extLst>
          </p:cNvPr>
          <p:cNvSpPr/>
          <p:nvPr/>
        </p:nvSpPr>
        <p:spPr>
          <a:xfrm>
            <a:off x="9958822" y="3365218"/>
            <a:ext cx="1645920" cy="1795549"/>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Roboto"/>
                <a:ea typeface="+mn-ea"/>
                <a:cs typeface="+mn-cs"/>
              </a:rPr>
              <a:t>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Roboto"/>
                <a:ea typeface="+mn-ea"/>
                <a:cs typeface="+mn-cs"/>
              </a:rPr>
              <a:t>High Risk </a:t>
            </a:r>
            <a:r>
              <a:rPr kumimoji="0" lang="en-US" sz="2400" b="0" i="0" u="none" strike="noStrike" kern="1200" cap="none" spc="0" normalizeH="0" baseline="0" noProof="0" dirty="0">
                <a:ln>
                  <a:noFill/>
                </a:ln>
                <a:solidFill>
                  <a:prstClr val="black"/>
                </a:solidFill>
                <a:effectLst/>
                <a:uLnTx/>
                <a:uFillTx/>
                <a:latin typeface="Roboto"/>
                <a:ea typeface="+mn-ea"/>
                <a:cs typeface="+mn-cs"/>
              </a:rPr>
              <a:t>of re-referral</a:t>
            </a:r>
            <a:endParaRPr kumimoji="0" lang="en-US" sz="2400" b="1" i="0" u="none" strike="noStrike" kern="1200" cap="none" spc="0" normalizeH="0" baseline="0" noProof="0" dirty="0">
              <a:ln>
                <a:noFill/>
              </a:ln>
              <a:solidFill>
                <a:prstClr val="black"/>
              </a:solidFill>
              <a:effectLst/>
              <a:uLnTx/>
              <a:uFillTx/>
              <a:latin typeface="Roboto"/>
              <a:ea typeface="+mn-ea"/>
              <a:cs typeface="+mn-cs"/>
            </a:endParaRPr>
          </a:p>
        </p:txBody>
      </p:sp>
      <p:sp>
        <p:nvSpPr>
          <p:cNvPr id="2" name="Title 1">
            <a:extLst>
              <a:ext uri="{FF2B5EF4-FFF2-40B4-BE49-F238E27FC236}">
                <a16:creationId xmlns:a16="http://schemas.microsoft.com/office/drawing/2014/main" id="{5FBB35B6-3662-32EE-3C96-9A6394F79386}"/>
              </a:ext>
            </a:extLst>
          </p:cNvPr>
          <p:cNvSpPr txBox="1">
            <a:spLocks/>
          </p:cNvSpPr>
          <p:nvPr/>
        </p:nvSpPr>
        <p:spPr>
          <a:xfrm>
            <a:off x="0" y="-1"/>
            <a:ext cx="12192000" cy="1567543"/>
          </a:xfrm>
          <a:prstGeom prst="rect">
            <a:avLst/>
          </a:prstGeom>
          <a:solidFill>
            <a:schemeClr val="accent1"/>
          </a:solidFill>
          <a:ln>
            <a:noFill/>
          </a:ln>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Roboto"/>
                <a:ea typeface="+mj-ea"/>
                <a:cs typeface="+mj-cs"/>
              </a:rPr>
              <a:t>Wisconsin YASI Prescreen Overall Risk Levels: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700" b="0" i="0" u="none" strike="noStrike" kern="1200" cap="none" spc="0" normalizeH="0" baseline="0" noProof="0" dirty="0">
                <a:ln>
                  <a:noFill/>
                </a:ln>
                <a:solidFill>
                  <a:prstClr val="white"/>
                </a:solidFill>
                <a:effectLst/>
                <a:uLnTx/>
                <a:uFillTx/>
                <a:latin typeface="Roboto"/>
                <a:ea typeface="+mj-ea"/>
                <a:cs typeface="+mj-cs"/>
              </a:rPr>
              <a:t>CY 2025</a:t>
            </a:r>
            <a:endParaRPr kumimoji="0" lang="en-US" sz="3700" b="1" i="0" u="none" strike="noStrike" kern="1200" cap="none" spc="0" normalizeH="0" baseline="0" noProof="0" dirty="0">
              <a:ln>
                <a:noFill/>
              </a:ln>
              <a:solidFill>
                <a:prstClr val="white"/>
              </a:solidFill>
              <a:effectLst/>
              <a:uLnTx/>
              <a:uFillTx/>
              <a:latin typeface="Roboto"/>
              <a:ea typeface="+mj-ea"/>
              <a:cs typeface="+mj-cs"/>
            </a:endParaRPr>
          </a:p>
        </p:txBody>
      </p:sp>
    </p:spTree>
    <p:extLst>
      <p:ext uri="{BB962C8B-B14F-4D97-AF65-F5344CB8AC3E}">
        <p14:creationId xmlns:p14="http://schemas.microsoft.com/office/powerpoint/2010/main" val="4148775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C9EB8-7180-4C67-8598-E5A96D1150ED}"/>
              </a:ext>
            </a:extLst>
          </p:cNvPr>
          <p:cNvSpPr>
            <a:spLocks noGrp="1"/>
          </p:cNvSpPr>
          <p:nvPr>
            <p:ph type="title" idx="4294967295"/>
          </p:nvPr>
        </p:nvSpPr>
        <p:spPr>
          <a:xfrm>
            <a:off x="0" y="365125"/>
            <a:ext cx="10515600" cy="1325563"/>
          </a:xfrm>
        </p:spPr>
        <p:txBody>
          <a:bodyPr/>
          <a:lstStyle/>
          <a:p>
            <a:pPr lvl="0" algn="l"/>
            <a:r>
              <a:rPr lang="en-US"/>
              <a:t>Dynamic Protective Score and Dynamic Risk Score</a:t>
            </a:r>
          </a:p>
        </p:txBody>
      </p:sp>
      <p:sp>
        <p:nvSpPr>
          <p:cNvPr id="4" name="Content Placeholder 3">
            <a:extLst>
              <a:ext uri="{FF2B5EF4-FFF2-40B4-BE49-F238E27FC236}">
                <a16:creationId xmlns:a16="http://schemas.microsoft.com/office/drawing/2014/main" id="{0998722E-5787-4040-A643-9279AD419661}"/>
              </a:ext>
            </a:extLst>
          </p:cNvPr>
          <p:cNvSpPr>
            <a:spLocks noGrp="1"/>
          </p:cNvSpPr>
          <p:nvPr>
            <p:ph sz="half" idx="4294967295"/>
          </p:nvPr>
        </p:nvSpPr>
        <p:spPr>
          <a:xfrm>
            <a:off x="3646077" y="4088896"/>
            <a:ext cx="7929973" cy="2089150"/>
          </a:xfrm>
        </p:spPr>
        <p:txBody>
          <a:bodyPr vert="horz" lIns="91440" tIns="45720" rIns="91440" bIns="45720" rtlCol="0" anchor="t">
            <a:noAutofit/>
          </a:bodyPr>
          <a:lstStyle/>
          <a:p>
            <a:pPr marL="0" indent="0">
              <a:buNone/>
            </a:pPr>
            <a:r>
              <a:rPr lang="en-US" sz="2000" b="1">
                <a:solidFill>
                  <a:schemeClr val="accent2"/>
                </a:solidFill>
              </a:rPr>
              <a:t>Dynamic Risk </a:t>
            </a:r>
            <a:r>
              <a:rPr lang="en-US" sz="2000" b="1">
                <a:solidFill>
                  <a:srgbClr val="000000"/>
                </a:solidFill>
              </a:rPr>
              <a:t>- </a:t>
            </a:r>
            <a:r>
              <a:rPr lang="en-US" sz="1800">
                <a:solidFill>
                  <a:srgbClr val="000000"/>
                </a:solidFill>
              </a:rPr>
              <a:t>To provide effective services and reduce recidivism, it is important to focus on the “changeable” risk factors. The YASI focuses particular attention on dynamic elements. </a:t>
            </a:r>
            <a:r>
              <a:rPr lang="en-US" sz="1800" b="1">
                <a:solidFill>
                  <a:srgbClr val="000000"/>
                </a:solidFill>
              </a:rPr>
              <a:t>The Dynamic risk factors reflect the youth’s “needs” for service or attention in particular problem areas. </a:t>
            </a:r>
          </a:p>
          <a:p>
            <a:pPr marL="0" indent="0">
              <a:buNone/>
            </a:pPr>
            <a:r>
              <a:rPr lang="en-US" sz="2000" b="1">
                <a:solidFill>
                  <a:schemeClr val="accent2"/>
                </a:solidFill>
                <a:latin typeface="Roboto"/>
                <a:ea typeface="Roboto"/>
                <a:cs typeface="Roboto"/>
              </a:rPr>
              <a:t>Dynamic Protective (Strengths) </a:t>
            </a:r>
            <a:r>
              <a:rPr lang="en-US" sz="2000">
                <a:solidFill>
                  <a:srgbClr val="000000"/>
                </a:solidFill>
                <a:latin typeface="Roboto"/>
                <a:ea typeface="Roboto"/>
                <a:cs typeface="Roboto"/>
              </a:rPr>
              <a:t>- </a:t>
            </a:r>
            <a:r>
              <a:rPr lang="en-US" sz="1800">
                <a:solidFill>
                  <a:srgbClr val="000000"/>
                </a:solidFill>
                <a:latin typeface="Roboto"/>
                <a:ea typeface="Roboto"/>
                <a:cs typeface="Roboto"/>
              </a:rPr>
              <a:t>Characteristics or resources that are likely to help reduce or “cushion” the negative impact of risk factors. The strengths assessment can help focus a case plan on </a:t>
            </a:r>
            <a:r>
              <a:rPr lang="en-US" sz="1800" b="1">
                <a:solidFill>
                  <a:srgbClr val="000000"/>
                </a:solidFill>
                <a:latin typeface="Roboto"/>
                <a:ea typeface="Roboto"/>
                <a:cs typeface="Roboto"/>
              </a:rPr>
              <a:t>maintaining or boosting protective factors where they already exist or help develop new resources for youth who lack strengths. </a:t>
            </a:r>
            <a:endParaRPr lang="en-US" sz="1800" b="1"/>
          </a:p>
        </p:txBody>
      </p:sp>
      <p:sp>
        <p:nvSpPr>
          <p:cNvPr id="8" name="Title 1">
            <a:extLst>
              <a:ext uri="{FF2B5EF4-FFF2-40B4-BE49-F238E27FC236}">
                <a16:creationId xmlns:a16="http://schemas.microsoft.com/office/drawing/2014/main" id="{E0017E2A-7423-47E6-ACAE-1AC449ABC9E1}"/>
              </a:ext>
            </a:extLst>
          </p:cNvPr>
          <p:cNvSpPr txBox="1">
            <a:spLocks/>
          </p:cNvSpPr>
          <p:nvPr/>
        </p:nvSpPr>
        <p:spPr>
          <a:xfrm>
            <a:off x="0" y="0"/>
            <a:ext cx="12192000" cy="1646237"/>
          </a:xfrm>
          <a:prstGeom prst="rect">
            <a:avLst/>
          </a:prstGeom>
          <a:solidFill>
            <a:schemeClr val="accent1"/>
          </a:solidFill>
        </p:spPr>
        <p:txBody>
          <a:bodyPr vert="horz" lIns="91441" tIns="45720" rIns="91441"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399" b="1">
                <a:solidFill>
                  <a:schemeClr val="bg1"/>
                </a:solidFill>
              </a:rPr>
              <a:t>What Can Court Partners Expect?</a:t>
            </a:r>
          </a:p>
        </p:txBody>
      </p:sp>
      <p:sp>
        <p:nvSpPr>
          <p:cNvPr id="9" name="Rectangle 8">
            <a:extLst>
              <a:ext uri="{FF2B5EF4-FFF2-40B4-BE49-F238E27FC236}">
                <a16:creationId xmlns:a16="http://schemas.microsoft.com/office/drawing/2014/main" id="{EBF9B164-991D-4BE0-A7ED-037CD9561D14}"/>
              </a:ext>
            </a:extLst>
          </p:cNvPr>
          <p:cNvSpPr/>
          <p:nvPr/>
        </p:nvSpPr>
        <p:spPr>
          <a:xfrm>
            <a:off x="5145993" y="2011362"/>
            <a:ext cx="6430057" cy="173221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r>
              <a:rPr lang="en-US" sz="3199" b="1">
                <a:solidFill>
                  <a:schemeClr val="bg1"/>
                </a:solidFill>
              </a:rPr>
              <a:t>	</a:t>
            </a:r>
            <a:r>
              <a:rPr lang="en-US" sz="2800" b="1">
                <a:solidFill>
                  <a:schemeClr val="tx1"/>
                </a:solidFill>
              </a:rPr>
              <a:t>Dynamic </a:t>
            </a:r>
            <a:r>
              <a:rPr lang="en-US" sz="2800">
                <a:solidFill>
                  <a:schemeClr val="tx1"/>
                </a:solidFill>
              </a:rPr>
              <a:t>Protective Score and</a:t>
            </a:r>
          </a:p>
          <a:p>
            <a:pPr lvl="0" algn="l"/>
            <a:r>
              <a:rPr lang="en-US" sz="2800" b="1">
                <a:solidFill>
                  <a:schemeClr val="tx1"/>
                </a:solidFill>
              </a:rPr>
              <a:t>	Dynamic </a:t>
            </a:r>
            <a:r>
              <a:rPr lang="en-US" sz="2800">
                <a:solidFill>
                  <a:schemeClr val="tx1"/>
                </a:solidFill>
              </a:rPr>
              <a:t>Risk Score</a:t>
            </a:r>
          </a:p>
        </p:txBody>
      </p:sp>
      <p:sp>
        <p:nvSpPr>
          <p:cNvPr id="7" name="Rectangle 6" descr="User network">
            <a:extLst>
              <a:ext uri="{FF2B5EF4-FFF2-40B4-BE49-F238E27FC236}">
                <a16:creationId xmlns:a16="http://schemas.microsoft.com/office/drawing/2014/main" id="{02E15D76-70B8-4CFF-A96D-C9914DBB02A6}"/>
              </a:ext>
            </a:extLst>
          </p:cNvPr>
          <p:cNvSpPr/>
          <p:nvPr/>
        </p:nvSpPr>
        <p:spPr>
          <a:xfrm>
            <a:off x="4526680" y="1860037"/>
            <a:ext cx="1238626" cy="1603376"/>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10" name="Graphic 9" descr="User network">
            <a:extLst>
              <a:ext uri="{FF2B5EF4-FFF2-40B4-BE49-F238E27FC236}">
                <a16:creationId xmlns:a16="http://schemas.microsoft.com/office/drawing/2014/main" id="{9835844D-7D28-45F1-948B-22A17DDFF0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26680" y="2007353"/>
            <a:ext cx="1238626" cy="1238626"/>
          </a:xfrm>
          <a:prstGeom prst="rect">
            <a:avLst/>
          </a:prstGeom>
        </p:spPr>
      </p:pic>
      <p:sp>
        <p:nvSpPr>
          <p:cNvPr id="3" name="TextBox 2">
            <a:extLst>
              <a:ext uri="{FF2B5EF4-FFF2-40B4-BE49-F238E27FC236}">
                <a16:creationId xmlns:a16="http://schemas.microsoft.com/office/drawing/2014/main" id="{801B23D5-5917-CDC9-88D6-2E9C2D2D5FE6}"/>
              </a:ext>
            </a:extLst>
          </p:cNvPr>
          <p:cNvSpPr txBox="1"/>
          <p:nvPr/>
        </p:nvSpPr>
        <p:spPr>
          <a:xfrm>
            <a:off x="187777" y="2271720"/>
            <a:ext cx="4769118" cy="923330"/>
          </a:xfrm>
          <a:prstGeom prst="rect">
            <a:avLst/>
          </a:prstGeom>
          <a:noFill/>
        </p:spPr>
        <p:txBody>
          <a:bodyPr wrap="square" rtlCol="0">
            <a:spAutoFit/>
          </a:bodyPr>
          <a:lstStyle/>
          <a:p>
            <a:r>
              <a:rPr lang="en-US" sz="5400" b="1">
                <a:solidFill>
                  <a:srgbClr val="00B050"/>
                </a:solidFill>
              </a:rPr>
              <a:t>“Improvable”</a:t>
            </a:r>
          </a:p>
        </p:txBody>
      </p:sp>
      <p:sp>
        <p:nvSpPr>
          <p:cNvPr id="5" name="TextBox 4">
            <a:extLst>
              <a:ext uri="{FF2B5EF4-FFF2-40B4-BE49-F238E27FC236}">
                <a16:creationId xmlns:a16="http://schemas.microsoft.com/office/drawing/2014/main" id="{36753E1F-30DF-F1B6-D7D3-DC451A1C18EE}"/>
              </a:ext>
            </a:extLst>
          </p:cNvPr>
          <p:cNvSpPr txBox="1"/>
          <p:nvPr/>
        </p:nvSpPr>
        <p:spPr>
          <a:xfrm>
            <a:off x="355431" y="3389635"/>
            <a:ext cx="4076700" cy="707886"/>
          </a:xfrm>
          <a:prstGeom prst="rect">
            <a:avLst/>
          </a:prstGeom>
          <a:noFill/>
        </p:spPr>
        <p:txBody>
          <a:bodyPr wrap="square" rtlCol="0">
            <a:spAutoFit/>
          </a:bodyPr>
          <a:lstStyle/>
          <a:p>
            <a:r>
              <a:rPr lang="en-US" sz="4000" b="1">
                <a:solidFill>
                  <a:srgbClr val="00B050"/>
                </a:solidFill>
              </a:rPr>
              <a:t>“Changeable”</a:t>
            </a:r>
          </a:p>
        </p:txBody>
      </p:sp>
    </p:spTree>
    <p:extLst>
      <p:ext uri="{BB962C8B-B14F-4D97-AF65-F5344CB8AC3E}">
        <p14:creationId xmlns:p14="http://schemas.microsoft.com/office/powerpoint/2010/main" val="2037240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0A9AD89-4639-441B-B460-CCC8866708D9}"/>
              </a:ext>
            </a:extLst>
          </p:cNvPr>
          <p:cNvSpPr>
            <a:spLocks noGrp="1"/>
          </p:cNvSpPr>
          <p:nvPr>
            <p:ph type="title" idx="4294967295"/>
          </p:nvPr>
        </p:nvSpPr>
        <p:spPr>
          <a:xfrm>
            <a:off x="0" y="0"/>
            <a:ext cx="12192000" cy="1646237"/>
          </a:xfrm>
          <a:solidFill>
            <a:schemeClr val="accent1"/>
          </a:solidFill>
        </p:spPr>
        <p:txBody>
          <a:bodyPr anchor="ctr">
            <a:normAutofit/>
          </a:bodyPr>
          <a:lstStyle/>
          <a:p>
            <a:pPr algn="ctr"/>
            <a:r>
              <a:rPr lang="en-US" b="1">
                <a:solidFill>
                  <a:schemeClr val="bg1"/>
                </a:solidFill>
              </a:rPr>
              <a:t>What can court partners expect to learn from the YASI?</a:t>
            </a:r>
          </a:p>
        </p:txBody>
      </p:sp>
      <p:graphicFrame>
        <p:nvGraphicFramePr>
          <p:cNvPr id="3" name="Diagram 2">
            <a:extLst>
              <a:ext uri="{FF2B5EF4-FFF2-40B4-BE49-F238E27FC236}">
                <a16:creationId xmlns:a16="http://schemas.microsoft.com/office/drawing/2014/main" id="{FB457D78-0A1B-4B37-B20D-2688423B3EB4}"/>
              </a:ext>
            </a:extLst>
          </p:cNvPr>
          <p:cNvGraphicFramePr/>
          <p:nvPr>
            <p:extLst>
              <p:ext uri="{D42A27DB-BD31-4B8C-83A1-F6EECF244321}">
                <p14:modId xmlns:p14="http://schemas.microsoft.com/office/powerpoint/2010/main" val="545757243"/>
              </p:ext>
            </p:extLst>
          </p:nvPr>
        </p:nvGraphicFramePr>
        <p:xfrm>
          <a:off x="-330201" y="1811338"/>
          <a:ext cx="11978194"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Body builder with solid fill">
            <a:extLst>
              <a:ext uri="{FF2B5EF4-FFF2-40B4-BE49-F238E27FC236}">
                <a16:creationId xmlns:a16="http://schemas.microsoft.com/office/drawing/2014/main" id="{E2863101-7FDC-4A10-B1EA-5597F7E06EF7}"/>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2842707" y="2514599"/>
            <a:ext cx="914401" cy="914401"/>
          </a:xfrm>
          <a:prstGeom prst="rect">
            <a:avLst/>
          </a:prstGeom>
        </p:spPr>
      </p:pic>
      <p:pic>
        <p:nvPicPr>
          <p:cNvPr id="17" name="Graphic 16" descr="Puzzle pieces">
            <a:extLst>
              <a:ext uri="{FF2B5EF4-FFF2-40B4-BE49-F238E27FC236}">
                <a16:creationId xmlns:a16="http://schemas.microsoft.com/office/drawing/2014/main" id="{E289336E-0256-4A29-8EC4-2E4722AA4B80}"/>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31608" y="4722019"/>
            <a:ext cx="914401" cy="914401"/>
          </a:xfrm>
          <a:prstGeom prst="rect">
            <a:avLst/>
          </a:prstGeom>
        </p:spPr>
      </p:pic>
    </p:spTree>
    <p:extLst>
      <p:ext uri="{BB962C8B-B14F-4D97-AF65-F5344CB8AC3E}">
        <p14:creationId xmlns:p14="http://schemas.microsoft.com/office/powerpoint/2010/main" val="403204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g240936">
            <a:extLst>
              <a:ext uri="{FF2B5EF4-FFF2-40B4-BE49-F238E27FC236}">
                <a16:creationId xmlns:a16="http://schemas.microsoft.com/office/drawing/2014/main" id="{8C28604C-F696-B80E-4C21-E07DA314D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83" b="399"/>
          <a:stretch>
            <a:fillRect/>
          </a:stretch>
        </p:blipFill>
        <p:spPr bwMode="auto">
          <a:xfrm>
            <a:off x="20" y="10"/>
            <a:ext cx="12191980" cy="68579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7221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D5CEE-95CE-B9F0-5A05-2484DF7FE561}"/>
              </a:ext>
            </a:extLst>
          </p:cNvPr>
          <p:cNvSpPr txBox="1">
            <a:spLocks/>
          </p:cNvSpPr>
          <p:nvPr/>
        </p:nvSpPr>
        <p:spPr>
          <a:xfrm>
            <a:off x="0" y="0"/>
            <a:ext cx="12192000" cy="1690688"/>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Roboto" panose="02000000000000000000" pitchFamily="2" charset="0"/>
                <a:ea typeface="Roboto" panose="02000000000000000000" pitchFamily="2" charset="0"/>
                <a:cs typeface="+mj-cs"/>
              </a:defRPr>
            </a:lvl1pPr>
          </a:lstStyle>
          <a:p>
            <a:pPr algn="ctr"/>
            <a:r>
              <a:rPr lang="en-US">
                <a:solidFill>
                  <a:schemeClr val="bg1"/>
                </a:solidFill>
              </a:rPr>
              <a:t>Dispositional Structure Matters</a:t>
            </a:r>
            <a:endParaRPr lang="en-US" sz="4000">
              <a:solidFill>
                <a:schemeClr val="bg1"/>
              </a:solidFill>
            </a:endParaRPr>
          </a:p>
        </p:txBody>
      </p:sp>
      <p:graphicFrame>
        <p:nvGraphicFramePr>
          <p:cNvPr id="3" name="Table 2">
            <a:extLst>
              <a:ext uri="{FF2B5EF4-FFF2-40B4-BE49-F238E27FC236}">
                <a16:creationId xmlns:a16="http://schemas.microsoft.com/office/drawing/2014/main" id="{26CE8061-DA88-E57A-B1A4-88086257268A}"/>
              </a:ext>
            </a:extLst>
          </p:cNvPr>
          <p:cNvGraphicFramePr>
            <a:graphicFrameLocks noGrp="1"/>
          </p:cNvGraphicFramePr>
          <p:nvPr/>
        </p:nvGraphicFramePr>
        <p:xfrm>
          <a:off x="502388" y="1860698"/>
          <a:ext cx="11187224" cy="4189228"/>
        </p:xfrm>
        <a:graphic>
          <a:graphicData uri="http://schemas.openxmlformats.org/drawingml/2006/table">
            <a:tbl>
              <a:tblPr/>
              <a:tblGrid>
                <a:gridCol w="5404275">
                  <a:extLst>
                    <a:ext uri="{9D8B030D-6E8A-4147-A177-3AD203B41FA5}">
                      <a16:colId xmlns:a16="http://schemas.microsoft.com/office/drawing/2014/main" val="1043430948"/>
                    </a:ext>
                  </a:extLst>
                </a:gridCol>
                <a:gridCol w="5782949">
                  <a:extLst>
                    <a:ext uri="{9D8B030D-6E8A-4147-A177-3AD203B41FA5}">
                      <a16:colId xmlns:a16="http://schemas.microsoft.com/office/drawing/2014/main" val="2351494406"/>
                    </a:ext>
                  </a:extLst>
                </a:gridCol>
              </a:tblGrid>
              <a:tr h="1056864">
                <a:tc>
                  <a:txBody>
                    <a:bodyPr/>
                    <a:lstStyle>
                      <a:lvl1pPr marL="0" algn="l" defTabSz="914400" rtl="0" eaLnBrk="1" latinLnBrk="0" hangingPunct="1">
                        <a:defRPr sz="1800" kern="1200">
                          <a:solidFill>
                            <a:schemeClr val="tx1"/>
                          </a:solidFill>
                          <a:latin typeface="Roboto"/>
                        </a:defRPr>
                      </a:lvl1pPr>
                      <a:lvl2pPr marL="457200" algn="l" defTabSz="914400" rtl="0" eaLnBrk="1" latinLnBrk="0" hangingPunct="1">
                        <a:defRPr sz="1800" kern="1200">
                          <a:solidFill>
                            <a:schemeClr val="tx1"/>
                          </a:solidFill>
                          <a:latin typeface="Roboto"/>
                        </a:defRPr>
                      </a:lvl2pPr>
                      <a:lvl3pPr marL="914400" algn="l" defTabSz="914400" rtl="0" eaLnBrk="1" latinLnBrk="0" hangingPunct="1">
                        <a:defRPr sz="1800" kern="1200">
                          <a:solidFill>
                            <a:schemeClr val="tx1"/>
                          </a:solidFill>
                          <a:latin typeface="Roboto"/>
                        </a:defRPr>
                      </a:lvl3pPr>
                      <a:lvl4pPr marL="1371600" algn="l" defTabSz="914400" rtl="0" eaLnBrk="1" latinLnBrk="0" hangingPunct="1">
                        <a:defRPr sz="1800" kern="1200">
                          <a:solidFill>
                            <a:schemeClr val="tx1"/>
                          </a:solidFill>
                          <a:latin typeface="Roboto"/>
                        </a:defRPr>
                      </a:lvl4pPr>
                      <a:lvl5pPr marL="1828800" algn="l" defTabSz="914400" rtl="0" eaLnBrk="1" latinLnBrk="0" hangingPunct="1">
                        <a:defRPr sz="1800" kern="1200">
                          <a:solidFill>
                            <a:schemeClr val="tx1"/>
                          </a:solidFill>
                          <a:latin typeface="Roboto"/>
                        </a:defRPr>
                      </a:lvl5pPr>
                      <a:lvl6pPr marL="2286000" algn="l" defTabSz="914400" rtl="0" eaLnBrk="1" latinLnBrk="0" hangingPunct="1">
                        <a:defRPr sz="1800" kern="1200">
                          <a:solidFill>
                            <a:schemeClr val="tx1"/>
                          </a:solidFill>
                          <a:latin typeface="Roboto"/>
                        </a:defRPr>
                      </a:lvl6pPr>
                      <a:lvl7pPr marL="2743200" algn="l" defTabSz="914400" rtl="0" eaLnBrk="1" latinLnBrk="0" hangingPunct="1">
                        <a:defRPr sz="1800" kern="1200">
                          <a:solidFill>
                            <a:schemeClr val="tx1"/>
                          </a:solidFill>
                          <a:latin typeface="Roboto"/>
                        </a:defRPr>
                      </a:lvl7pPr>
                      <a:lvl8pPr marL="3200400" algn="l" defTabSz="914400" rtl="0" eaLnBrk="1" latinLnBrk="0" hangingPunct="1">
                        <a:defRPr sz="1800" kern="1200">
                          <a:solidFill>
                            <a:schemeClr val="tx1"/>
                          </a:solidFill>
                          <a:latin typeface="Roboto"/>
                        </a:defRPr>
                      </a:lvl8pPr>
                      <a:lvl9pPr marL="3657600" algn="l" defTabSz="914400" rtl="0" eaLnBrk="1" latinLnBrk="0" hangingPunct="1">
                        <a:defRPr sz="1800" kern="1200">
                          <a:solidFill>
                            <a:schemeClr val="tx1"/>
                          </a:solidFill>
                          <a:latin typeface="Roboto"/>
                        </a:defRPr>
                      </a:lvl9pPr>
                    </a:lstStyle>
                    <a:p>
                      <a:pPr algn="ctr"/>
                      <a:r>
                        <a:rPr lang="en-US" sz="2000" b="1">
                          <a:latin typeface="+mn-lt"/>
                        </a:rPr>
                        <a:t>Bifurcated</a:t>
                      </a:r>
                    </a:p>
                    <a:p>
                      <a:pPr algn="ctr"/>
                      <a:r>
                        <a:rPr lang="en-US" sz="1800">
                          <a:latin typeface="+mn-lt"/>
                        </a:rPr>
                        <a:t>(adjudication &amp; disposition separate)</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Roboto"/>
                        </a:defRPr>
                      </a:lvl1pPr>
                      <a:lvl2pPr marL="457200" algn="l" defTabSz="914400" rtl="0" eaLnBrk="1" latinLnBrk="0" hangingPunct="1">
                        <a:defRPr sz="1800" kern="1200">
                          <a:solidFill>
                            <a:schemeClr val="tx1"/>
                          </a:solidFill>
                          <a:latin typeface="Roboto"/>
                        </a:defRPr>
                      </a:lvl2pPr>
                      <a:lvl3pPr marL="914400" algn="l" defTabSz="914400" rtl="0" eaLnBrk="1" latinLnBrk="0" hangingPunct="1">
                        <a:defRPr sz="1800" kern="1200">
                          <a:solidFill>
                            <a:schemeClr val="tx1"/>
                          </a:solidFill>
                          <a:latin typeface="Roboto"/>
                        </a:defRPr>
                      </a:lvl3pPr>
                      <a:lvl4pPr marL="1371600" algn="l" defTabSz="914400" rtl="0" eaLnBrk="1" latinLnBrk="0" hangingPunct="1">
                        <a:defRPr sz="1800" kern="1200">
                          <a:solidFill>
                            <a:schemeClr val="tx1"/>
                          </a:solidFill>
                          <a:latin typeface="Roboto"/>
                        </a:defRPr>
                      </a:lvl4pPr>
                      <a:lvl5pPr marL="1828800" algn="l" defTabSz="914400" rtl="0" eaLnBrk="1" latinLnBrk="0" hangingPunct="1">
                        <a:defRPr sz="1800" kern="1200">
                          <a:solidFill>
                            <a:schemeClr val="tx1"/>
                          </a:solidFill>
                          <a:latin typeface="Roboto"/>
                        </a:defRPr>
                      </a:lvl5pPr>
                      <a:lvl6pPr marL="2286000" algn="l" defTabSz="914400" rtl="0" eaLnBrk="1" latinLnBrk="0" hangingPunct="1">
                        <a:defRPr sz="1800" kern="1200">
                          <a:solidFill>
                            <a:schemeClr val="tx1"/>
                          </a:solidFill>
                          <a:latin typeface="Roboto"/>
                        </a:defRPr>
                      </a:lvl6pPr>
                      <a:lvl7pPr marL="2743200" algn="l" defTabSz="914400" rtl="0" eaLnBrk="1" latinLnBrk="0" hangingPunct="1">
                        <a:defRPr sz="1800" kern="1200">
                          <a:solidFill>
                            <a:schemeClr val="tx1"/>
                          </a:solidFill>
                          <a:latin typeface="Roboto"/>
                        </a:defRPr>
                      </a:lvl7pPr>
                      <a:lvl8pPr marL="3200400" algn="l" defTabSz="914400" rtl="0" eaLnBrk="1" latinLnBrk="0" hangingPunct="1">
                        <a:defRPr sz="1800" kern="1200">
                          <a:solidFill>
                            <a:schemeClr val="tx1"/>
                          </a:solidFill>
                          <a:latin typeface="Roboto"/>
                        </a:defRPr>
                      </a:lvl8pPr>
                      <a:lvl9pPr marL="3657600" algn="l" defTabSz="914400" rtl="0" eaLnBrk="1" latinLnBrk="0" hangingPunct="1">
                        <a:defRPr sz="1800" kern="1200">
                          <a:solidFill>
                            <a:schemeClr val="tx1"/>
                          </a:solidFill>
                          <a:latin typeface="Roboto"/>
                        </a:defRPr>
                      </a:lvl9pPr>
                    </a:lstStyle>
                    <a:p>
                      <a:pPr algn="ctr"/>
                      <a:r>
                        <a:rPr lang="en-US" sz="2000" b="1">
                          <a:latin typeface="+mn-lt"/>
                        </a:rPr>
                        <a:t>Non-Bifurcated</a:t>
                      </a:r>
                    </a:p>
                    <a:p>
                      <a:pPr algn="ctr"/>
                      <a:r>
                        <a:rPr lang="en-US" sz="1800">
                          <a:latin typeface="+mn-lt"/>
                        </a:rPr>
                        <a:t>(adjudication &amp; disposition together)</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4278048370"/>
                  </a:ext>
                </a:extLst>
              </a:tr>
              <a:tr h="3132364">
                <a:tc>
                  <a:txBody>
                    <a:bodyPr/>
                    <a:lstStyle>
                      <a:lvl1pPr marL="0" algn="l" defTabSz="914400" rtl="0" eaLnBrk="1" latinLnBrk="0" hangingPunct="1">
                        <a:defRPr sz="1800" kern="1200">
                          <a:solidFill>
                            <a:schemeClr val="tx1"/>
                          </a:solidFill>
                          <a:latin typeface="Roboto"/>
                        </a:defRPr>
                      </a:lvl1pPr>
                      <a:lvl2pPr marL="457200" algn="l" defTabSz="914400" rtl="0" eaLnBrk="1" latinLnBrk="0" hangingPunct="1">
                        <a:defRPr sz="1800" kern="1200">
                          <a:solidFill>
                            <a:schemeClr val="tx1"/>
                          </a:solidFill>
                          <a:latin typeface="Roboto"/>
                        </a:defRPr>
                      </a:lvl2pPr>
                      <a:lvl3pPr marL="914400" algn="l" defTabSz="914400" rtl="0" eaLnBrk="1" latinLnBrk="0" hangingPunct="1">
                        <a:defRPr sz="1800" kern="1200">
                          <a:solidFill>
                            <a:schemeClr val="tx1"/>
                          </a:solidFill>
                          <a:latin typeface="Roboto"/>
                        </a:defRPr>
                      </a:lvl3pPr>
                      <a:lvl4pPr marL="1371600" algn="l" defTabSz="914400" rtl="0" eaLnBrk="1" latinLnBrk="0" hangingPunct="1">
                        <a:defRPr sz="1800" kern="1200">
                          <a:solidFill>
                            <a:schemeClr val="tx1"/>
                          </a:solidFill>
                          <a:latin typeface="Roboto"/>
                        </a:defRPr>
                      </a:lvl4pPr>
                      <a:lvl5pPr marL="1828800" algn="l" defTabSz="914400" rtl="0" eaLnBrk="1" latinLnBrk="0" hangingPunct="1">
                        <a:defRPr sz="1800" kern="1200">
                          <a:solidFill>
                            <a:schemeClr val="tx1"/>
                          </a:solidFill>
                          <a:latin typeface="Roboto"/>
                        </a:defRPr>
                      </a:lvl5pPr>
                      <a:lvl6pPr marL="2286000" algn="l" defTabSz="914400" rtl="0" eaLnBrk="1" latinLnBrk="0" hangingPunct="1">
                        <a:defRPr sz="1800" kern="1200">
                          <a:solidFill>
                            <a:schemeClr val="tx1"/>
                          </a:solidFill>
                          <a:latin typeface="Roboto"/>
                        </a:defRPr>
                      </a:lvl6pPr>
                      <a:lvl7pPr marL="2743200" algn="l" defTabSz="914400" rtl="0" eaLnBrk="1" latinLnBrk="0" hangingPunct="1">
                        <a:defRPr sz="1800" kern="1200">
                          <a:solidFill>
                            <a:schemeClr val="tx1"/>
                          </a:solidFill>
                          <a:latin typeface="Roboto"/>
                        </a:defRPr>
                      </a:lvl7pPr>
                      <a:lvl8pPr marL="3200400" algn="l" defTabSz="914400" rtl="0" eaLnBrk="1" latinLnBrk="0" hangingPunct="1">
                        <a:defRPr sz="1800" kern="1200">
                          <a:solidFill>
                            <a:schemeClr val="tx1"/>
                          </a:solidFill>
                          <a:latin typeface="Roboto"/>
                        </a:defRPr>
                      </a:lvl8pPr>
                      <a:lvl9pPr marL="3657600" algn="l" defTabSz="914400" rtl="0" eaLnBrk="1" latinLnBrk="0" hangingPunct="1">
                        <a:defRPr sz="1800" kern="1200">
                          <a:solidFill>
                            <a:schemeClr val="tx1"/>
                          </a:solidFill>
                          <a:latin typeface="Roboto"/>
                        </a:defRPr>
                      </a:lvl9pPr>
                    </a:lstStyle>
                    <a:p>
                      <a:pPr marL="285750" indent="-285750">
                        <a:buFont typeface="Wingdings" panose="05000000000000000000" pitchFamily="2" charset="2"/>
                        <a:buChar char="ü"/>
                      </a:pPr>
                      <a:r>
                        <a:rPr lang="en-US" sz="2000">
                          <a:solidFill>
                            <a:schemeClr val="accent1"/>
                          </a:solidFill>
                          <a:latin typeface="+mn-lt"/>
                        </a:rPr>
                        <a:t>Time to complete YASI full assessment prior to adjudication</a:t>
                      </a:r>
                    </a:p>
                    <a:p>
                      <a:pPr marL="0" indent="0">
                        <a:buFont typeface="Wingdings" panose="05000000000000000000" pitchFamily="2" charset="2"/>
                        <a:buNone/>
                      </a:pPr>
                      <a:endParaRPr lang="en-US" sz="2000">
                        <a:solidFill>
                          <a:schemeClr val="accent1"/>
                        </a:solidFill>
                        <a:latin typeface="+mn-lt"/>
                      </a:endParaRPr>
                    </a:p>
                    <a:p>
                      <a:pPr marL="285750" indent="-285750">
                        <a:buFont typeface="Wingdings" panose="05000000000000000000" pitchFamily="2" charset="2"/>
                        <a:buChar char="ü"/>
                      </a:pPr>
                      <a:r>
                        <a:rPr lang="en-US" sz="2000">
                          <a:solidFill>
                            <a:schemeClr val="accent1"/>
                          </a:solidFill>
                          <a:latin typeface="+mn-lt"/>
                        </a:rPr>
                        <a:t>Time to match service recommendations to identified youth needs prior to disposition</a:t>
                      </a:r>
                    </a:p>
                    <a:p>
                      <a:pPr marL="0" indent="0">
                        <a:buFont typeface="Wingdings" panose="05000000000000000000" pitchFamily="2" charset="2"/>
                        <a:buNone/>
                      </a:pPr>
                      <a:endParaRPr lang="en-US" sz="2000">
                        <a:solidFill>
                          <a:schemeClr val="accent1"/>
                        </a:solidFill>
                        <a:latin typeface="+mn-lt"/>
                      </a:endParaRPr>
                    </a:p>
                    <a:p>
                      <a:pPr marL="285750" indent="-285750">
                        <a:buFont typeface="Wingdings" panose="05000000000000000000" pitchFamily="2" charset="2"/>
                        <a:buChar char="ü"/>
                      </a:pPr>
                      <a:r>
                        <a:rPr lang="en-US" sz="2000">
                          <a:solidFill>
                            <a:schemeClr val="accent1"/>
                          </a:solidFill>
                          <a:latin typeface="+mn-lt"/>
                        </a:rPr>
                        <a:t>Youth and family are aware of services that will likely be ordered – assists with engagement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Roboto"/>
                        </a:defRPr>
                      </a:lvl1pPr>
                      <a:lvl2pPr marL="457200" algn="l" defTabSz="914400" rtl="0" eaLnBrk="1" latinLnBrk="0" hangingPunct="1">
                        <a:defRPr sz="1800" kern="1200">
                          <a:solidFill>
                            <a:schemeClr val="tx1"/>
                          </a:solidFill>
                          <a:latin typeface="Roboto"/>
                        </a:defRPr>
                      </a:lvl2pPr>
                      <a:lvl3pPr marL="914400" algn="l" defTabSz="914400" rtl="0" eaLnBrk="1" latinLnBrk="0" hangingPunct="1">
                        <a:defRPr sz="1800" kern="1200">
                          <a:solidFill>
                            <a:schemeClr val="tx1"/>
                          </a:solidFill>
                          <a:latin typeface="Roboto"/>
                        </a:defRPr>
                      </a:lvl3pPr>
                      <a:lvl4pPr marL="1371600" algn="l" defTabSz="914400" rtl="0" eaLnBrk="1" latinLnBrk="0" hangingPunct="1">
                        <a:defRPr sz="1800" kern="1200">
                          <a:solidFill>
                            <a:schemeClr val="tx1"/>
                          </a:solidFill>
                          <a:latin typeface="Roboto"/>
                        </a:defRPr>
                      </a:lvl4pPr>
                      <a:lvl5pPr marL="1828800" algn="l" defTabSz="914400" rtl="0" eaLnBrk="1" latinLnBrk="0" hangingPunct="1">
                        <a:defRPr sz="1800" kern="1200">
                          <a:solidFill>
                            <a:schemeClr val="tx1"/>
                          </a:solidFill>
                          <a:latin typeface="Roboto"/>
                        </a:defRPr>
                      </a:lvl5pPr>
                      <a:lvl6pPr marL="2286000" algn="l" defTabSz="914400" rtl="0" eaLnBrk="1" latinLnBrk="0" hangingPunct="1">
                        <a:defRPr sz="1800" kern="1200">
                          <a:solidFill>
                            <a:schemeClr val="tx1"/>
                          </a:solidFill>
                          <a:latin typeface="Roboto"/>
                        </a:defRPr>
                      </a:lvl6pPr>
                      <a:lvl7pPr marL="2743200" algn="l" defTabSz="914400" rtl="0" eaLnBrk="1" latinLnBrk="0" hangingPunct="1">
                        <a:defRPr sz="1800" kern="1200">
                          <a:solidFill>
                            <a:schemeClr val="tx1"/>
                          </a:solidFill>
                          <a:latin typeface="Roboto"/>
                        </a:defRPr>
                      </a:lvl7pPr>
                      <a:lvl8pPr marL="3200400" algn="l" defTabSz="914400" rtl="0" eaLnBrk="1" latinLnBrk="0" hangingPunct="1">
                        <a:defRPr sz="1800" kern="1200">
                          <a:solidFill>
                            <a:schemeClr val="tx1"/>
                          </a:solidFill>
                          <a:latin typeface="Roboto"/>
                        </a:defRPr>
                      </a:lvl8pPr>
                      <a:lvl9pPr marL="3657600" algn="l" defTabSz="914400" rtl="0" eaLnBrk="1" latinLnBrk="0" hangingPunct="1">
                        <a:defRPr sz="1800" kern="1200">
                          <a:solidFill>
                            <a:schemeClr val="tx1"/>
                          </a:solidFill>
                          <a:latin typeface="Roboto"/>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û"/>
                        <a:tabLst/>
                        <a:defRPr/>
                      </a:pPr>
                      <a:r>
                        <a:rPr lang="en-US" sz="2000" kern="1200">
                          <a:solidFill>
                            <a:schemeClr val="accent4"/>
                          </a:solidFill>
                          <a:latin typeface="Roboto"/>
                          <a:ea typeface="+mn-ea"/>
                          <a:cs typeface="+mn-cs"/>
                          <a:sym typeface="Wingdings" panose="05000000000000000000" pitchFamily="2" charset="2"/>
                        </a:rPr>
                        <a:t>Insufficient time to complete YASI full assessment prior to adjudication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1" kern="1200">
                          <a:solidFill>
                            <a:schemeClr val="accent4"/>
                          </a:solidFill>
                          <a:latin typeface="Roboto"/>
                          <a:ea typeface="+mn-ea"/>
                          <a:cs typeface="+mn-cs"/>
                          <a:sym typeface="Wingdings" panose="05000000000000000000" pitchFamily="2" charset="2"/>
                        </a:rPr>
                        <a:t>May have time if youth admits responsibility, but potential for due process violations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i="1" kern="1200">
                        <a:solidFill>
                          <a:schemeClr val="accent4"/>
                        </a:solidFill>
                        <a:latin typeface="Roboto"/>
                        <a:ea typeface="+mn-ea"/>
                        <a:cs typeface="+mn-cs"/>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û"/>
                        <a:tabLst/>
                        <a:defRPr/>
                      </a:pPr>
                      <a:r>
                        <a:rPr lang="en-US" sz="2000" kern="1200">
                          <a:solidFill>
                            <a:schemeClr val="accent4"/>
                          </a:solidFill>
                          <a:latin typeface="Roboto"/>
                          <a:ea typeface="+mn-ea"/>
                          <a:cs typeface="+mn-cs"/>
                          <a:sym typeface="Wingdings" panose="05000000000000000000" pitchFamily="2" charset="2"/>
                        </a:rPr>
                        <a:t>Less time to match service recommendations to identified youth needs prior to disposition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8518470"/>
                  </a:ext>
                </a:extLst>
              </a:tr>
            </a:tbl>
          </a:graphicData>
        </a:graphic>
      </p:graphicFrame>
    </p:spTree>
    <p:extLst>
      <p:ext uri="{BB962C8B-B14F-4D97-AF65-F5344CB8AC3E}">
        <p14:creationId xmlns:p14="http://schemas.microsoft.com/office/powerpoint/2010/main" val="3852467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3B7822-21CD-EBDC-714E-9EFF13537E8E}"/>
              </a:ext>
            </a:extLst>
          </p:cNvPr>
          <p:cNvSpPr>
            <a:spLocks noGrp="1"/>
          </p:cNvSpPr>
          <p:nvPr>
            <p:ph type="title"/>
          </p:nvPr>
        </p:nvSpPr>
        <p:spPr/>
        <p:txBody>
          <a:bodyPr/>
          <a:lstStyle/>
          <a:p>
            <a:r>
              <a:rPr lang="en-US"/>
              <a:t>Example YJ Petition Flow</a:t>
            </a:r>
          </a:p>
        </p:txBody>
      </p:sp>
      <p:graphicFrame>
        <p:nvGraphicFramePr>
          <p:cNvPr id="6" name="Content Placeholder 5">
            <a:extLst>
              <a:ext uri="{FF2B5EF4-FFF2-40B4-BE49-F238E27FC236}">
                <a16:creationId xmlns:a16="http://schemas.microsoft.com/office/drawing/2014/main" id="{BB6E0977-FA41-46BA-B284-B65E1758C08E}"/>
              </a:ext>
            </a:extLst>
          </p:cNvPr>
          <p:cNvGraphicFramePr>
            <a:graphicFrameLocks noGrp="1"/>
          </p:cNvGraphicFramePr>
          <p:nvPr>
            <p:ph idx="1"/>
            <p:extLst>
              <p:ext uri="{D42A27DB-BD31-4B8C-83A1-F6EECF244321}">
                <p14:modId xmlns:p14="http://schemas.microsoft.com/office/powerpoint/2010/main" val="220586252"/>
              </p:ext>
            </p:extLst>
          </p:nvPr>
        </p:nvGraphicFramePr>
        <p:xfrm>
          <a:off x="414338" y="1568702"/>
          <a:ext cx="11352212" cy="2185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extBox 25">
            <a:extLst>
              <a:ext uri="{FF2B5EF4-FFF2-40B4-BE49-F238E27FC236}">
                <a16:creationId xmlns:a16="http://schemas.microsoft.com/office/drawing/2014/main" id="{3FB99ABB-F90E-E2CC-694E-500F81CA5497}"/>
              </a:ext>
            </a:extLst>
          </p:cNvPr>
          <p:cNvSpPr txBox="1"/>
          <p:nvPr/>
        </p:nvSpPr>
        <p:spPr>
          <a:xfrm rot="10800000" flipV="1">
            <a:off x="2098138" y="4408222"/>
            <a:ext cx="194035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Roboto"/>
                <a:ea typeface="+mn-ea"/>
                <a:cs typeface="+mn-cs"/>
              </a:rPr>
              <a:t>YASI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Roboto"/>
                <a:ea typeface="+mn-ea"/>
                <a:cs typeface="+mn-cs"/>
              </a:rPr>
              <a:t>Case Plan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Roboto"/>
                <a:ea typeface="+mn-ea"/>
                <a:cs typeface="+mn-cs"/>
              </a:rPr>
              <a:t>Focus on 1-3 targets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Roboto"/>
              <a:ea typeface="+mn-ea"/>
              <a:cs typeface="+mn-cs"/>
            </a:endParaRPr>
          </a:p>
        </p:txBody>
      </p:sp>
      <p:sp>
        <p:nvSpPr>
          <p:cNvPr id="40" name="Arrow: Right 39">
            <a:extLst>
              <a:ext uri="{FF2B5EF4-FFF2-40B4-BE49-F238E27FC236}">
                <a16:creationId xmlns:a16="http://schemas.microsoft.com/office/drawing/2014/main" id="{9F79CB7D-78A2-868E-2FD8-1294DDC45F3E}"/>
              </a:ext>
            </a:extLst>
          </p:cNvPr>
          <p:cNvSpPr/>
          <p:nvPr/>
        </p:nvSpPr>
        <p:spPr>
          <a:xfrm>
            <a:off x="414338" y="3849336"/>
            <a:ext cx="11352212" cy="36864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chemeClr val="accent5">
                  <a:lumMod val="40000"/>
                  <a:lumOff val="60000"/>
                </a:schemeClr>
              </a:solidFill>
              <a:effectLst/>
              <a:uLnTx/>
              <a:uFillTx/>
              <a:latin typeface="Roboto"/>
              <a:ea typeface="+mn-ea"/>
              <a:cs typeface="+mn-cs"/>
            </a:endParaRPr>
          </a:p>
        </p:txBody>
      </p:sp>
      <p:sp>
        <p:nvSpPr>
          <p:cNvPr id="3" name="TextBox 2"/>
          <p:cNvSpPr txBox="1"/>
          <p:nvPr/>
        </p:nvSpPr>
        <p:spPr>
          <a:xfrm>
            <a:off x="5457874" y="4366105"/>
            <a:ext cx="1981633" cy="147732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Roboto"/>
                <a:ea typeface="+mn-ea"/>
                <a:cs typeface="+mn-cs"/>
              </a:rPr>
              <a:t>YASI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Roboto"/>
                <a:ea typeface="+mn-ea"/>
                <a:cs typeface="+mn-cs"/>
              </a:rPr>
              <a:t>Reassessment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Roboto"/>
                <a:ea typeface="+mn-ea"/>
                <a:cs typeface="+mn-cs"/>
              </a:rPr>
              <a:t>Progress?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boto"/>
                <a:ea typeface="+mn-ea"/>
                <a:cs typeface="+mn-cs"/>
              </a:rPr>
              <a:t>At least every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boto"/>
                <a:ea typeface="+mn-ea"/>
                <a:cs typeface="+mn-cs"/>
              </a:rPr>
              <a:t>6 months</a:t>
            </a:r>
          </a:p>
        </p:txBody>
      </p:sp>
      <p:sp>
        <p:nvSpPr>
          <p:cNvPr id="8" name="TextBox 7">
            <a:extLst>
              <a:ext uri="{FF2B5EF4-FFF2-40B4-BE49-F238E27FC236}">
                <a16:creationId xmlns:a16="http://schemas.microsoft.com/office/drawing/2014/main" id="{28299714-7F68-0D82-56F9-F74EAE0642D3}"/>
              </a:ext>
            </a:extLst>
          </p:cNvPr>
          <p:cNvSpPr txBox="1"/>
          <p:nvPr/>
        </p:nvSpPr>
        <p:spPr>
          <a:xfrm>
            <a:off x="8885494" y="4347205"/>
            <a:ext cx="206214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solidFill>
                  <a:prstClr val="black"/>
                </a:solidFill>
                <a:effectLst/>
                <a:uLnTx/>
                <a:uFillTx/>
                <a:latin typeface="Roboto"/>
                <a:ea typeface="+mn-ea"/>
                <a:cs typeface="+mn-cs"/>
              </a:rPr>
              <a:t>YASI Case Closure Assessment</a:t>
            </a:r>
          </a:p>
        </p:txBody>
      </p:sp>
      <p:sp>
        <p:nvSpPr>
          <p:cNvPr id="27" name="TextBox 26">
            <a:extLst>
              <a:ext uri="{FF2B5EF4-FFF2-40B4-BE49-F238E27FC236}">
                <a16:creationId xmlns:a16="http://schemas.microsoft.com/office/drawing/2014/main" id="{19C3A1DB-7B3D-F049-4C76-9ECD248BBC96}"/>
              </a:ext>
            </a:extLst>
          </p:cNvPr>
          <p:cNvSpPr txBox="1"/>
          <p:nvPr/>
        </p:nvSpPr>
        <p:spPr>
          <a:xfrm>
            <a:off x="425450" y="3370408"/>
            <a:ext cx="2404153" cy="461665"/>
          </a:xfrm>
          <a:prstGeom prst="rect">
            <a:avLst/>
          </a:prstGeom>
          <a:noFill/>
        </p:spPr>
        <p:txBody>
          <a:bodyPr wrap="square" rtlCol="0">
            <a:spAutoFit/>
          </a:bodyPr>
          <a:lstStyle/>
          <a:p>
            <a:r>
              <a:rPr lang="en-US" sz="2400" b="1">
                <a:solidFill>
                  <a:schemeClr val="accent3"/>
                </a:solidFill>
              </a:rPr>
              <a:t>SUPERVISION</a:t>
            </a:r>
            <a:endParaRPr lang="en-US" b="1">
              <a:solidFill>
                <a:schemeClr val="accent3"/>
              </a:solidFill>
            </a:endParaRPr>
          </a:p>
        </p:txBody>
      </p:sp>
      <p:sp>
        <p:nvSpPr>
          <p:cNvPr id="28" name="Oval 27">
            <a:extLst>
              <a:ext uri="{FF2B5EF4-FFF2-40B4-BE49-F238E27FC236}">
                <a16:creationId xmlns:a16="http://schemas.microsoft.com/office/drawing/2014/main" id="{A773DFCB-274D-2413-5DE7-2BCF1EBABA24}"/>
              </a:ext>
            </a:extLst>
          </p:cNvPr>
          <p:cNvSpPr/>
          <p:nvPr/>
        </p:nvSpPr>
        <p:spPr>
          <a:xfrm>
            <a:off x="2959043" y="3923867"/>
            <a:ext cx="218551" cy="218551"/>
          </a:xfrm>
          <a:prstGeom prst="ellipse">
            <a:avLst/>
          </a:prstGeom>
          <a:solidFill>
            <a:schemeClr val="accent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33" name="Oval 32">
            <a:extLst>
              <a:ext uri="{FF2B5EF4-FFF2-40B4-BE49-F238E27FC236}">
                <a16:creationId xmlns:a16="http://schemas.microsoft.com/office/drawing/2014/main" id="{4983AFBE-77CE-B77B-5B0C-A485892D5FAD}"/>
              </a:ext>
            </a:extLst>
          </p:cNvPr>
          <p:cNvSpPr/>
          <p:nvPr/>
        </p:nvSpPr>
        <p:spPr>
          <a:xfrm>
            <a:off x="9807289" y="3930396"/>
            <a:ext cx="218551" cy="218551"/>
          </a:xfrm>
          <a:prstGeom prst="ellipse">
            <a:avLst/>
          </a:prstGeom>
          <a:solidFill>
            <a:schemeClr val="accent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41" name="Oval 40">
            <a:extLst>
              <a:ext uri="{FF2B5EF4-FFF2-40B4-BE49-F238E27FC236}">
                <a16:creationId xmlns:a16="http://schemas.microsoft.com/office/drawing/2014/main" id="{CB581CBF-8FF6-5039-CAA9-F5D59489B1AD}"/>
              </a:ext>
            </a:extLst>
          </p:cNvPr>
          <p:cNvSpPr/>
          <p:nvPr/>
        </p:nvSpPr>
        <p:spPr>
          <a:xfrm>
            <a:off x="6339416" y="3942284"/>
            <a:ext cx="218551" cy="218551"/>
          </a:xfrm>
          <a:prstGeom prst="ellipse">
            <a:avLst/>
          </a:prstGeom>
          <a:solidFill>
            <a:schemeClr val="accent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44" name="TextBox 43">
            <a:extLst>
              <a:ext uri="{FF2B5EF4-FFF2-40B4-BE49-F238E27FC236}">
                <a16:creationId xmlns:a16="http://schemas.microsoft.com/office/drawing/2014/main" id="{8734B650-8956-809E-FE56-9E6BD5C72928}"/>
              </a:ext>
            </a:extLst>
          </p:cNvPr>
          <p:cNvSpPr txBox="1"/>
          <p:nvPr/>
        </p:nvSpPr>
        <p:spPr>
          <a:xfrm>
            <a:off x="371350" y="1219464"/>
            <a:ext cx="5393933" cy="461665"/>
          </a:xfrm>
          <a:prstGeom prst="rect">
            <a:avLst/>
          </a:prstGeom>
          <a:noFill/>
        </p:spPr>
        <p:txBody>
          <a:bodyPr wrap="square" rtlCol="0">
            <a:spAutoFit/>
          </a:bodyPr>
          <a:lstStyle/>
          <a:p>
            <a:r>
              <a:rPr lang="en-US" sz="2400" b="1">
                <a:solidFill>
                  <a:schemeClr val="bg1"/>
                </a:solidFill>
              </a:rPr>
              <a:t>INTAKE AND COURT PROCESS </a:t>
            </a:r>
          </a:p>
        </p:txBody>
      </p:sp>
    </p:spTree>
    <p:extLst>
      <p:ext uri="{BB962C8B-B14F-4D97-AF65-F5344CB8AC3E}">
        <p14:creationId xmlns:p14="http://schemas.microsoft.com/office/powerpoint/2010/main" val="486239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0A9AD89-4639-441B-B460-CCC8866708D9}"/>
              </a:ext>
            </a:extLst>
          </p:cNvPr>
          <p:cNvSpPr>
            <a:spLocks noGrp="1"/>
          </p:cNvSpPr>
          <p:nvPr>
            <p:ph type="title" idx="4294967295"/>
          </p:nvPr>
        </p:nvSpPr>
        <p:spPr>
          <a:xfrm>
            <a:off x="0" y="0"/>
            <a:ext cx="12192000" cy="1646237"/>
          </a:xfrm>
          <a:solidFill>
            <a:schemeClr val="accent1"/>
          </a:solidFill>
        </p:spPr>
        <p:txBody>
          <a:bodyPr anchor="ctr">
            <a:normAutofit/>
          </a:bodyPr>
          <a:lstStyle/>
          <a:p>
            <a:pPr algn="ctr"/>
            <a:r>
              <a:rPr lang="en-US" b="1">
                <a:solidFill>
                  <a:schemeClr val="bg1"/>
                </a:solidFill>
              </a:rPr>
              <a:t>Youth Justice Disposition Report </a:t>
            </a:r>
          </a:p>
        </p:txBody>
      </p:sp>
      <p:pic>
        <p:nvPicPr>
          <p:cNvPr id="5" name="Graphic 4" descr="Bullseye">
            <a:extLst>
              <a:ext uri="{FF2B5EF4-FFF2-40B4-BE49-F238E27FC236}">
                <a16:creationId xmlns:a16="http://schemas.microsoft.com/office/drawing/2014/main" id="{13336D8B-7CE5-4ABA-9D85-9B0BC800659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066" y="4366419"/>
            <a:ext cx="914401" cy="914401"/>
          </a:xfrm>
          <a:prstGeom prst="rect">
            <a:avLst/>
          </a:prstGeom>
        </p:spPr>
      </p:pic>
      <p:pic>
        <p:nvPicPr>
          <p:cNvPr id="17" name="Graphic 16" descr="Puzzle pieces">
            <a:extLst>
              <a:ext uri="{FF2B5EF4-FFF2-40B4-BE49-F238E27FC236}">
                <a16:creationId xmlns:a16="http://schemas.microsoft.com/office/drawing/2014/main" id="{E289336E-0256-4A29-8EC4-2E4722AA4B8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6000" y="4366419"/>
            <a:ext cx="914401" cy="914401"/>
          </a:xfrm>
          <a:prstGeom prst="rect">
            <a:avLst/>
          </a:prstGeom>
        </p:spPr>
      </p:pic>
      <p:sp>
        <p:nvSpPr>
          <p:cNvPr id="11" name="Content Placeholder 3">
            <a:extLst>
              <a:ext uri="{FF2B5EF4-FFF2-40B4-BE49-F238E27FC236}">
                <a16:creationId xmlns:a16="http://schemas.microsoft.com/office/drawing/2014/main" id="{10D0B5CF-0AFB-4AEB-B4F8-B547158C3F68}"/>
              </a:ext>
            </a:extLst>
          </p:cNvPr>
          <p:cNvSpPr txBox="1">
            <a:spLocks/>
          </p:cNvSpPr>
          <p:nvPr/>
        </p:nvSpPr>
        <p:spPr>
          <a:xfrm>
            <a:off x="705258" y="2763872"/>
            <a:ext cx="6303692" cy="2893978"/>
          </a:xfrm>
          <a:prstGeom prst="rect">
            <a:avLst/>
          </a:prstGeom>
          <a:solidFill>
            <a:schemeClr val="accent3"/>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 Demographic Information</a:t>
            </a:r>
          </a:p>
          <a:p>
            <a:pPr marL="520700" lvl="1">
              <a:buFont typeface="Wingdings" panose="05000000000000000000" pitchFamily="2" charset="2"/>
              <a:buChar char="§"/>
            </a:pPr>
            <a:r>
              <a:rPr lang="en-US" b="1" dirty="0">
                <a:solidFill>
                  <a:schemeClr val="bg1"/>
                </a:solidFill>
              </a:rPr>
              <a:t>Youth legal/social history</a:t>
            </a:r>
          </a:p>
          <a:p>
            <a:pPr marL="863600" lvl="2"/>
            <a:r>
              <a:rPr lang="en-US" sz="1999" dirty="0">
                <a:solidFill>
                  <a:schemeClr val="bg1"/>
                </a:solidFill>
              </a:rPr>
              <a:t>Relevant CPS or YJ involvement &amp; Placement history</a:t>
            </a:r>
          </a:p>
          <a:p>
            <a:pPr marL="863600" lvl="2"/>
            <a:r>
              <a:rPr lang="en-US" sz="1999" dirty="0">
                <a:solidFill>
                  <a:schemeClr val="bg1"/>
                </a:solidFill>
              </a:rPr>
              <a:t>Space and guidance for long-form narrative</a:t>
            </a:r>
          </a:p>
          <a:p>
            <a:pPr marL="520700" lvl="1">
              <a:buFont typeface="Wingdings" panose="05000000000000000000" pitchFamily="2" charset="2"/>
              <a:buChar char="§"/>
            </a:pPr>
            <a:r>
              <a:rPr lang="en-US" b="1" dirty="0">
                <a:solidFill>
                  <a:schemeClr val="bg1"/>
                </a:solidFill>
              </a:rPr>
              <a:t>YASI Information</a:t>
            </a:r>
          </a:p>
          <a:p>
            <a:pPr marL="520700" lvl="1" indent="-292100">
              <a:buFont typeface="Wingdings" panose="05000000000000000000" pitchFamily="2" charset="2"/>
              <a:buChar char="§"/>
            </a:pPr>
            <a:r>
              <a:rPr lang="en-US" b="1" dirty="0">
                <a:solidFill>
                  <a:schemeClr val="bg1"/>
                </a:solidFill>
              </a:rPr>
              <a:t>Recommendations</a:t>
            </a:r>
          </a:p>
        </p:txBody>
      </p:sp>
      <p:sp>
        <p:nvSpPr>
          <p:cNvPr id="9" name="TextBox 8">
            <a:extLst>
              <a:ext uri="{FF2B5EF4-FFF2-40B4-BE49-F238E27FC236}">
                <a16:creationId xmlns:a16="http://schemas.microsoft.com/office/drawing/2014/main" id="{44535340-A387-41F4-ACA1-8C75D519A39F}"/>
              </a:ext>
            </a:extLst>
          </p:cNvPr>
          <p:cNvSpPr txBox="1"/>
          <p:nvPr/>
        </p:nvSpPr>
        <p:spPr>
          <a:xfrm>
            <a:off x="578258" y="1881889"/>
            <a:ext cx="5130125" cy="646331"/>
          </a:xfrm>
          <a:prstGeom prst="rect">
            <a:avLst/>
          </a:prstGeom>
          <a:noFill/>
        </p:spPr>
        <p:txBody>
          <a:bodyPr wrap="square" rtlCol="0">
            <a:spAutoFit/>
          </a:bodyPr>
          <a:lstStyle/>
          <a:p>
            <a:r>
              <a:rPr lang="en-US" sz="3600" b="1" dirty="0">
                <a:solidFill>
                  <a:schemeClr val="accent3"/>
                </a:solidFill>
              </a:rPr>
              <a:t>Structure</a:t>
            </a:r>
          </a:p>
        </p:txBody>
      </p:sp>
      <p:sp>
        <p:nvSpPr>
          <p:cNvPr id="2" name="TextBox 1">
            <a:extLst>
              <a:ext uri="{FF2B5EF4-FFF2-40B4-BE49-F238E27FC236}">
                <a16:creationId xmlns:a16="http://schemas.microsoft.com/office/drawing/2014/main" id="{5212AA5A-738C-81AF-A5F4-391547FAF9DD}"/>
              </a:ext>
            </a:extLst>
          </p:cNvPr>
          <p:cNvSpPr txBox="1"/>
          <p:nvPr/>
        </p:nvSpPr>
        <p:spPr>
          <a:xfrm>
            <a:off x="7790288" y="3108256"/>
            <a:ext cx="3739646" cy="1815882"/>
          </a:xfrm>
          <a:prstGeom prst="rect">
            <a:avLst/>
          </a:prstGeom>
          <a:noFill/>
        </p:spPr>
        <p:txBody>
          <a:bodyPr wrap="square" rtlCol="0">
            <a:spAutoFit/>
          </a:bodyPr>
          <a:lstStyle/>
          <a:p>
            <a:pPr algn="ctr"/>
            <a:r>
              <a:rPr lang="en-US" sz="2800" b="1" dirty="0"/>
              <a:t>Counties and Court Officials Involved in 2024 Template Design </a:t>
            </a:r>
          </a:p>
        </p:txBody>
      </p:sp>
    </p:spTree>
    <p:extLst>
      <p:ext uri="{BB962C8B-B14F-4D97-AF65-F5344CB8AC3E}">
        <p14:creationId xmlns:p14="http://schemas.microsoft.com/office/powerpoint/2010/main" val="204545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BA6C84-2497-9FE5-C3B0-40E55CEEBAC8}"/>
              </a:ext>
            </a:extLst>
          </p:cNvPr>
          <p:cNvPicPr>
            <a:picLocks noChangeAspect="1"/>
          </p:cNvPicPr>
          <p:nvPr/>
        </p:nvPicPr>
        <p:blipFill>
          <a:blip r:embed="rId3"/>
          <a:stretch>
            <a:fillRect/>
          </a:stretch>
        </p:blipFill>
        <p:spPr>
          <a:xfrm>
            <a:off x="520700" y="229271"/>
            <a:ext cx="4965700" cy="64186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818175EC-E162-E88D-43D9-3FCB24ABC4F7}"/>
              </a:ext>
            </a:extLst>
          </p:cNvPr>
          <p:cNvPicPr>
            <a:picLocks noChangeAspect="1"/>
          </p:cNvPicPr>
          <p:nvPr/>
        </p:nvPicPr>
        <p:blipFill>
          <a:blip r:embed="rId4"/>
          <a:stretch>
            <a:fillRect/>
          </a:stretch>
        </p:blipFill>
        <p:spPr>
          <a:xfrm>
            <a:off x="6223000" y="229271"/>
            <a:ext cx="4965700" cy="63994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078991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06D934-9D76-CA0D-022E-B7E942FD155D}"/>
              </a:ext>
            </a:extLst>
          </p:cNvPr>
          <p:cNvPicPr>
            <a:picLocks noChangeAspect="1"/>
          </p:cNvPicPr>
          <p:nvPr/>
        </p:nvPicPr>
        <p:blipFill>
          <a:blip r:embed="rId3"/>
          <a:stretch>
            <a:fillRect/>
          </a:stretch>
        </p:blipFill>
        <p:spPr>
          <a:xfrm>
            <a:off x="401171" y="152400"/>
            <a:ext cx="5082656" cy="655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7828CC00-99FB-7E52-B025-36E58B39669A}"/>
              </a:ext>
            </a:extLst>
          </p:cNvPr>
          <p:cNvPicPr>
            <a:picLocks noChangeAspect="1"/>
          </p:cNvPicPr>
          <p:nvPr/>
        </p:nvPicPr>
        <p:blipFill>
          <a:blip r:embed="rId4"/>
          <a:stretch>
            <a:fillRect/>
          </a:stretch>
        </p:blipFill>
        <p:spPr>
          <a:xfrm>
            <a:off x="6140100" y="152396"/>
            <a:ext cx="5218289" cy="65532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a:extLst>
              <a:ext uri="{FF2B5EF4-FFF2-40B4-BE49-F238E27FC236}">
                <a16:creationId xmlns:a16="http://schemas.microsoft.com/office/drawing/2014/main" id="{985745F6-F8EB-4652-862F-C5AC541619C9}"/>
              </a:ext>
            </a:extLst>
          </p:cNvPr>
          <p:cNvSpPr/>
          <p:nvPr/>
        </p:nvSpPr>
        <p:spPr>
          <a:xfrm>
            <a:off x="6485302" y="2875402"/>
            <a:ext cx="4873087" cy="1542362"/>
          </a:xfrm>
          <a:prstGeom prst="rect">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Tree>
    <p:extLst>
      <p:ext uri="{BB962C8B-B14F-4D97-AF65-F5344CB8AC3E}">
        <p14:creationId xmlns:p14="http://schemas.microsoft.com/office/powerpoint/2010/main" val="263524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06D934-9D76-CA0D-022E-B7E942FD155D}"/>
              </a:ext>
            </a:extLst>
          </p:cNvPr>
          <p:cNvPicPr>
            <a:picLocks noChangeAspect="1"/>
          </p:cNvPicPr>
          <p:nvPr/>
        </p:nvPicPr>
        <p:blipFill>
          <a:blip r:embed="rId3"/>
          <a:stretch>
            <a:fillRect/>
          </a:stretch>
        </p:blipFill>
        <p:spPr>
          <a:xfrm>
            <a:off x="401171" y="152400"/>
            <a:ext cx="5082656" cy="655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7828CC00-99FB-7E52-B025-36E58B39669A}"/>
              </a:ext>
            </a:extLst>
          </p:cNvPr>
          <p:cNvPicPr>
            <a:picLocks noChangeAspect="1"/>
          </p:cNvPicPr>
          <p:nvPr/>
        </p:nvPicPr>
        <p:blipFill>
          <a:blip r:embed="rId4"/>
          <a:stretch>
            <a:fillRect/>
          </a:stretch>
        </p:blipFill>
        <p:spPr>
          <a:xfrm>
            <a:off x="6140100" y="152396"/>
            <a:ext cx="5218289" cy="65532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a:extLst>
              <a:ext uri="{FF2B5EF4-FFF2-40B4-BE49-F238E27FC236}">
                <a16:creationId xmlns:a16="http://schemas.microsoft.com/office/drawing/2014/main" id="{985745F6-F8EB-4652-862F-C5AC541619C9}"/>
              </a:ext>
            </a:extLst>
          </p:cNvPr>
          <p:cNvSpPr/>
          <p:nvPr/>
        </p:nvSpPr>
        <p:spPr>
          <a:xfrm>
            <a:off x="6485302" y="2875402"/>
            <a:ext cx="4873087" cy="1542362"/>
          </a:xfrm>
          <a:prstGeom prst="rect">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B1127DB-450A-4198-BAEB-3DB6FB39C24E}"/>
              </a:ext>
            </a:extLst>
          </p:cNvPr>
          <p:cNvPicPr>
            <a:picLocks noChangeAspect="1"/>
          </p:cNvPicPr>
          <p:nvPr/>
        </p:nvPicPr>
        <p:blipFill>
          <a:blip r:embed="rId5"/>
          <a:stretch>
            <a:fillRect/>
          </a:stretch>
        </p:blipFill>
        <p:spPr>
          <a:xfrm>
            <a:off x="4341479" y="1972254"/>
            <a:ext cx="7016910" cy="2708768"/>
          </a:xfrm>
          <a:prstGeom prst="rect">
            <a:avLst/>
          </a:prstGeom>
          <a:ln w="127000" cap="sq">
            <a:solidFill>
              <a:srgbClr val="FF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91594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 presetClass="exit"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079DD0-C38C-C155-5AAF-420D9C533327}"/>
              </a:ext>
            </a:extLst>
          </p:cNvPr>
          <p:cNvPicPr>
            <a:picLocks noChangeAspect="1"/>
          </p:cNvPicPr>
          <p:nvPr/>
        </p:nvPicPr>
        <p:blipFill>
          <a:blip r:embed="rId3"/>
          <a:stretch>
            <a:fillRect/>
          </a:stretch>
        </p:blipFill>
        <p:spPr>
          <a:xfrm>
            <a:off x="6096000" y="182563"/>
            <a:ext cx="5174009" cy="6492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97BC368F-72E4-B607-DE01-53C4E2AA4647}"/>
              </a:ext>
            </a:extLst>
          </p:cNvPr>
          <p:cNvPicPr>
            <a:picLocks noChangeAspect="1"/>
          </p:cNvPicPr>
          <p:nvPr/>
        </p:nvPicPr>
        <p:blipFill>
          <a:blip r:embed="rId4"/>
          <a:stretch>
            <a:fillRect/>
          </a:stretch>
        </p:blipFill>
        <p:spPr>
          <a:xfrm>
            <a:off x="228183" y="182563"/>
            <a:ext cx="5050803" cy="6492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FD541AB6-F341-43B9-84FC-CA217914BEC7}"/>
              </a:ext>
            </a:extLst>
          </p:cNvPr>
          <p:cNvSpPr/>
          <p:nvPr/>
        </p:nvSpPr>
        <p:spPr>
          <a:xfrm>
            <a:off x="579796" y="1722551"/>
            <a:ext cx="4699190" cy="1968100"/>
          </a:xfrm>
          <a:prstGeom prst="rect">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73E0A51-3BA4-42F9-A1B8-12A6B6ED2D7C}"/>
              </a:ext>
            </a:extLst>
          </p:cNvPr>
          <p:cNvSpPr/>
          <p:nvPr/>
        </p:nvSpPr>
        <p:spPr>
          <a:xfrm>
            <a:off x="6483778" y="1880125"/>
            <a:ext cx="4699190" cy="630914"/>
          </a:xfrm>
          <a:prstGeom prst="rect">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772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079DD0-C38C-C155-5AAF-420D9C533327}"/>
              </a:ext>
            </a:extLst>
          </p:cNvPr>
          <p:cNvPicPr>
            <a:picLocks noChangeAspect="1"/>
          </p:cNvPicPr>
          <p:nvPr/>
        </p:nvPicPr>
        <p:blipFill>
          <a:blip r:embed="rId3"/>
          <a:stretch>
            <a:fillRect/>
          </a:stretch>
        </p:blipFill>
        <p:spPr>
          <a:xfrm>
            <a:off x="6096000" y="182563"/>
            <a:ext cx="5174009" cy="6492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97BC368F-72E4-B607-DE01-53C4E2AA4647}"/>
              </a:ext>
            </a:extLst>
          </p:cNvPr>
          <p:cNvPicPr>
            <a:picLocks noChangeAspect="1"/>
          </p:cNvPicPr>
          <p:nvPr/>
        </p:nvPicPr>
        <p:blipFill>
          <a:blip r:embed="rId4"/>
          <a:stretch>
            <a:fillRect/>
          </a:stretch>
        </p:blipFill>
        <p:spPr>
          <a:xfrm>
            <a:off x="228183" y="182563"/>
            <a:ext cx="5050803" cy="6492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FD541AB6-F341-43B9-84FC-CA217914BEC7}"/>
              </a:ext>
            </a:extLst>
          </p:cNvPr>
          <p:cNvSpPr/>
          <p:nvPr/>
        </p:nvSpPr>
        <p:spPr>
          <a:xfrm>
            <a:off x="579796" y="1722551"/>
            <a:ext cx="4699190" cy="1968100"/>
          </a:xfrm>
          <a:prstGeom prst="rect">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73E0A51-3BA4-42F9-A1B8-12A6B6ED2D7C}"/>
              </a:ext>
            </a:extLst>
          </p:cNvPr>
          <p:cNvSpPr/>
          <p:nvPr/>
        </p:nvSpPr>
        <p:spPr>
          <a:xfrm>
            <a:off x="6483778" y="1880125"/>
            <a:ext cx="4699190" cy="630914"/>
          </a:xfrm>
          <a:prstGeom prst="rect">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DBAF85E-4857-41D9-8BA0-0A0C1924B32A}"/>
              </a:ext>
            </a:extLst>
          </p:cNvPr>
          <p:cNvPicPr>
            <a:picLocks noChangeAspect="1"/>
          </p:cNvPicPr>
          <p:nvPr/>
        </p:nvPicPr>
        <p:blipFill>
          <a:blip r:embed="rId5"/>
          <a:stretch>
            <a:fillRect/>
          </a:stretch>
        </p:blipFill>
        <p:spPr>
          <a:xfrm>
            <a:off x="228183" y="1841661"/>
            <a:ext cx="7353300" cy="3257550"/>
          </a:xfrm>
          <a:prstGeom prst="rect">
            <a:avLst/>
          </a:prstGeom>
          <a:ln w="127000" cap="sq">
            <a:solidFill>
              <a:srgbClr val="FF0000"/>
            </a:solidFill>
            <a:miter lim="800000"/>
          </a:ln>
          <a:effectLst>
            <a:outerShdw blurRad="57150" dist="50800" dir="2700000" algn="tl" rotWithShape="0">
              <a:srgbClr val="000000">
                <a:alpha val="40000"/>
              </a:srgbClr>
            </a:outerShdw>
          </a:effectLst>
        </p:spPr>
      </p:pic>
      <p:pic>
        <p:nvPicPr>
          <p:cNvPr id="5" name="Picture 4">
            <a:extLst>
              <a:ext uri="{FF2B5EF4-FFF2-40B4-BE49-F238E27FC236}">
                <a16:creationId xmlns:a16="http://schemas.microsoft.com/office/drawing/2014/main" id="{16C79600-0A25-40F1-8659-540F387F5A65}"/>
              </a:ext>
            </a:extLst>
          </p:cNvPr>
          <p:cNvPicPr>
            <a:picLocks noChangeAspect="1"/>
          </p:cNvPicPr>
          <p:nvPr/>
        </p:nvPicPr>
        <p:blipFill>
          <a:blip r:embed="rId6"/>
          <a:stretch>
            <a:fillRect/>
          </a:stretch>
        </p:blipFill>
        <p:spPr>
          <a:xfrm>
            <a:off x="2722246" y="582650"/>
            <a:ext cx="9184088" cy="1297475"/>
          </a:xfrm>
          <a:prstGeom prst="rect">
            <a:avLst/>
          </a:prstGeom>
          <a:ln w="127000" cap="sq">
            <a:solidFill>
              <a:srgbClr val="FF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6856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 presetClass="exit"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1" presetClass="exit"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9CF11B-AF8A-DCA6-5825-CD5BA148F4D7}"/>
              </a:ext>
            </a:extLst>
          </p:cNvPr>
          <p:cNvPicPr>
            <a:picLocks noChangeAspect="1"/>
          </p:cNvPicPr>
          <p:nvPr/>
        </p:nvPicPr>
        <p:blipFill>
          <a:blip r:embed="rId3"/>
          <a:stretch>
            <a:fillRect/>
          </a:stretch>
        </p:blipFill>
        <p:spPr>
          <a:xfrm>
            <a:off x="328921" y="105898"/>
            <a:ext cx="5220979" cy="66462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2EEC2C55-635C-79D1-8972-C8133BD6E777}"/>
              </a:ext>
            </a:extLst>
          </p:cNvPr>
          <p:cNvPicPr>
            <a:picLocks noChangeAspect="1"/>
          </p:cNvPicPr>
          <p:nvPr/>
        </p:nvPicPr>
        <p:blipFill>
          <a:blip r:embed="rId4"/>
          <a:stretch>
            <a:fillRect/>
          </a:stretch>
        </p:blipFill>
        <p:spPr>
          <a:xfrm>
            <a:off x="6387196" y="105898"/>
            <a:ext cx="5306772" cy="66462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099B655B-4960-77F5-F41E-CBBB385665D4}"/>
              </a:ext>
            </a:extLst>
          </p:cNvPr>
          <p:cNvSpPr/>
          <p:nvPr/>
        </p:nvSpPr>
        <p:spPr>
          <a:xfrm>
            <a:off x="6836318" y="1116623"/>
            <a:ext cx="4699190" cy="826477"/>
          </a:xfrm>
          <a:prstGeom prst="rect">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161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9CF11B-AF8A-DCA6-5825-CD5BA148F4D7}"/>
              </a:ext>
            </a:extLst>
          </p:cNvPr>
          <p:cNvPicPr>
            <a:picLocks noChangeAspect="1"/>
          </p:cNvPicPr>
          <p:nvPr/>
        </p:nvPicPr>
        <p:blipFill>
          <a:blip r:embed="rId3"/>
          <a:stretch>
            <a:fillRect/>
          </a:stretch>
        </p:blipFill>
        <p:spPr>
          <a:xfrm>
            <a:off x="328921" y="105898"/>
            <a:ext cx="5220979" cy="66462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2EEC2C55-635C-79D1-8972-C8133BD6E777}"/>
              </a:ext>
            </a:extLst>
          </p:cNvPr>
          <p:cNvPicPr>
            <a:picLocks noChangeAspect="1"/>
          </p:cNvPicPr>
          <p:nvPr/>
        </p:nvPicPr>
        <p:blipFill>
          <a:blip r:embed="rId4"/>
          <a:stretch>
            <a:fillRect/>
          </a:stretch>
        </p:blipFill>
        <p:spPr>
          <a:xfrm>
            <a:off x="6387196" y="105898"/>
            <a:ext cx="5306772" cy="66462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099B655B-4960-77F5-F41E-CBBB385665D4}"/>
              </a:ext>
            </a:extLst>
          </p:cNvPr>
          <p:cNvSpPr/>
          <p:nvPr/>
        </p:nvSpPr>
        <p:spPr>
          <a:xfrm>
            <a:off x="6836318" y="1116623"/>
            <a:ext cx="4699190" cy="826477"/>
          </a:xfrm>
          <a:prstGeom prst="rect">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739F544-58B8-4985-BDD5-0ACDE0426917}"/>
              </a:ext>
            </a:extLst>
          </p:cNvPr>
          <p:cNvPicPr>
            <a:picLocks noChangeAspect="1"/>
          </p:cNvPicPr>
          <p:nvPr/>
        </p:nvPicPr>
        <p:blipFill>
          <a:blip r:embed="rId5"/>
          <a:stretch>
            <a:fillRect/>
          </a:stretch>
        </p:blipFill>
        <p:spPr>
          <a:xfrm>
            <a:off x="2105457" y="689366"/>
            <a:ext cx="9757622" cy="1680990"/>
          </a:xfrm>
          <a:prstGeom prst="rect">
            <a:avLst/>
          </a:prstGeom>
          <a:ln w="127000" cap="sq">
            <a:solidFill>
              <a:srgbClr val="FF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96765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 presetClass="exit"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2A144-E32F-3B3D-A89C-FD6DA7B5A813}"/>
              </a:ext>
            </a:extLst>
          </p:cNvPr>
          <p:cNvSpPr>
            <a:spLocks noGrp="1"/>
          </p:cNvSpPr>
          <p:nvPr>
            <p:ph idx="1"/>
          </p:nvPr>
        </p:nvSpPr>
        <p:spPr>
          <a:xfrm>
            <a:off x="553406" y="748938"/>
            <a:ext cx="5324880" cy="2804160"/>
          </a:xfrm>
        </p:spPr>
        <p:txBody>
          <a:bodyPr>
            <a:normAutofit fontScale="92500"/>
          </a:bodyPr>
          <a:lstStyle/>
          <a:p>
            <a:pPr marL="0" indent="0" algn="ctr">
              <a:buNone/>
            </a:pPr>
            <a:r>
              <a:rPr lang="en-US"/>
              <a:t>DCF is not permitted to provide guidance or specific consultations during this training. </a:t>
            </a:r>
          </a:p>
          <a:p>
            <a:pPr marL="0" indent="0" algn="ctr">
              <a:buNone/>
            </a:pPr>
            <a:r>
              <a:rPr lang="en-US"/>
              <a:t>Please contact your BRO regional coordinator for questions regarding active and open Youth Justice Cases.</a:t>
            </a:r>
          </a:p>
        </p:txBody>
      </p:sp>
      <p:graphicFrame>
        <p:nvGraphicFramePr>
          <p:cNvPr id="4" name="Table 3">
            <a:extLst>
              <a:ext uri="{FF2B5EF4-FFF2-40B4-BE49-F238E27FC236}">
                <a16:creationId xmlns:a16="http://schemas.microsoft.com/office/drawing/2014/main" id="{979905BE-62A3-27DF-095F-8811914C2A66}"/>
              </a:ext>
            </a:extLst>
          </p:cNvPr>
          <p:cNvGraphicFramePr>
            <a:graphicFrameLocks noGrp="1"/>
          </p:cNvGraphicFramePr>
          <p:nvPr>
            <p:extLst>
              <p:ext uri="{D42A27DB-BD31-4B8C-83A1-F6EECF244321}">
                <p14:modId xmlns:p14="http://schemas.microsoft.com/office/powerpoint/2010/main" val="1653207280"/>
              </p:ext>
            </p:extLst>
          </p:nvPr>
        </p:nvGraphicFramePr>
        <p:xfrm>
          <a:off x="672329" y="3989387"/>
          <a:ext cx="4733925" cy="2266950"/>
        </p:xfrm>
        <a:graphic>
          <a:graphicData uri="http://schemas.openxmlformats.org/drawingml/2006/table">
            <a:tbl>
              <a:tblPr/>
              <a:tblGrid>
                <a:gridCol w="4733925">
                  <a:extLst>
                    <a:ext uri="{9D8B030D-6E8A-4147-A177-3AD203B41FA5}">
                      <a16:colId xmlns:a16="http://schemas.microsoft.com/office/drawing/2014/main" val="1105195011"/>
                    </a:ext>
                  </a:extLst>
                </a:gridCol>
              </a:tblGrid>
              <a:tr h="457200">
                <a:tc>
                  <a:txBody>
                    <a:bodyPr/>
                    <a:lstStyle/>
                    <a:p>
                      <a:pPr algn="ctr" fontAlgn="base">
                        <a:lnSpc>
                          <a:spcPts val="2175"/>
                        </a:lnSpc>
                        <a:buNone/>
                      </a:pPr>
                      <a:r>
                        <a:rPr lang="en-US" sz="1800" b="1" i="0">
                          <a:solidFill>
                            <a:srgbClr val="000000"/>
                          </a:solidFill>
                          <a:effectLst/>
                          <a:latin typeface="Calibri" panose="020F0502020204030204" pitchFamily="34" charset="0"/>
                        </a:rPr>
                        <a:t>BRO Regional Coordinator</a:t>
                      </a:r>
                      <a:r>
                        <a:rPr lang="en-US" sz="1800" b="0" i="0">
                          <a:solidFill>
                            <a:srgbClr val="000000"/>
                          </a:solidFill>
                          <a:effectLst/>
                          <a:latin typeface="Calibri" panose="020F0502020204030204" pitchFamily="34" charset="0"/>
                        </a:rPr>
                        <a:t>​</a:t>
                      </a:r>
                      <a:endParaRPr lang="en-US" b="0" i="0">
                        <a:solidFill>
                          <a:srgbClr val="000000"/>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A6A6A6"/>
                    </a:solidFill>
                  </a:tcPr>
                </a:tc>
                <a:extLst>
                  <a:ext uri="{0D108BD9-81ED-4DB2-BD59-A6C34878D82A}">
                    <a16:rowId xmlns:a16="http://schemas.microsoft.com/office/drawing/2014/main" val="3765986265"/>
                  </a:ext>
                </a:extLst>
              </a:tr>
              <a:tr h="361950">
                <a:tc>
                  <a:txBody>
                    <a:bodyPr/>
                    <a:lstStyle/>
                    <a:p>
                      <a:pPr algn="ctr" fontAlgn="base">
                        <a:lnSpc>
                          <a:spcPts val="2175"/>
                        </a:lnSpc>
                        <a:buNone/>
                      </a:pPr>
                      <a:r>
                        <a:rPr lang="en-US" sz="1800" b="0" i="0">
                          <a:solidFill>
                            <a:srgbClr val="000000"/>
                          </a:solidFill>
                          <a:effectLst/>
                          <a:latin typeface="Calibri" panose="020F0502020204030204" pitchFamily="34" charset="0"/>
                        </a:rPr>
                        <a:t>Northern – Christine Hegewald​</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89BB1"/>
                    </a:solidFill>
                  </a:tcPr>
                </a:tc>
                <a:extLst>
                  <a:ext uri="{0D108BD9-81ED-4DB2-BD59-A6C34878D82A}">
                    <a16:rowId xmlns:a16="http://schemas.microsoft.com/office/drawing/2014/main" val="3376905669"/>
                  </a:ext>
                </a:extLst>
              </a:tr>
              <a:tr h="361950">
                <a:tc>
                  <a:txBody>
                    <a:bodyPr/>
                    <a:lstStyle/>
                    <a:p>
                      <a:pPr algn="ctr" fontAlgn="base">
                        <a:lnSpc>
                          <a:spcPts val="2175"/>
                        </a:lnSpc>
                        <a:buNone/>
                      </a:pPr>
                      <a:r>
                        <a:rPr lang="en-US" sz="1800" b="0" i="0">
                          <a:solidFill>
                            <a:srgbClr val="000000"/>
                          </a:solidFill>
                          <a:effectLst/>
                          <a:latin typeface="Calibri" panose="020F0502020204030204" pitchFamily="34" charset="0"/>
                        </a:rPr>
                        <a:t>Northeastern – Kimberly Van Hoof​</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8BCECA"/>
                    </a:solidFill>
                  </a:tcPr>
                </a:tc>
                <a:extLst>
                  <a:ext uri="{0D108BD9-81ED-4DB2-BD59-A6C34878D82A}">
                    <a16:rowId xmlns:a16="http://schemas.microsoft.com/office/drawing/2014/main" val="1309426683"/>
                  </a:ext>
                </a:extLst>
              </a:tr>
              <a:tr h="361950">
                <a:tc>
                  <a:txBody>
                    <a:bodyPr/>
                    <a:lstStyle/>
                    <a:p>
                      <a:pPr algn="ctr" fontAlgn="base">
                        <a:lnSpc>
                          <a:spcPts val="2175"/>
                        </a:lnSpc>
                        <a:buNone/>
                      </a:pPr>
                      <a:r>
                        <a:rPr lang="en-US" sz="1800" b="0" i="0">
                          <a:solidFill>
                            <a:srgbClr val="000000"/>
                          </a:solidFill>
                          <a:effectLst/>
                          <a:latin typeface="Calibri" panose="020F0502020204030204" pitchFamily="34" charset="0"/>
                        </a:rPr>
                        <a:t>Southeastern – Lonna Morouney​</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CD78C"/>
                    </a:solidFill>
                  </a:tcPr>
                </a:tc>
                <a:extLst>
                  <a:ext uri="{0D108BD9-81ED-4DB2-BD59-A6C34878D82A}">
                    <a16:rowId xmlns:a16="http://schemas.microsoft.com/office/drawing/2014/main" val="1276580659"/>
                  </a:ext>
                </a:extLst>
              </a:tr>
              <a:tr h="361950">
                <a:tc>
                  <a:txBody>
                    <a:bodyPr/>
                    <a:lstStyle/>
                    <a:p>
                      <a:pPr algn="ctr" fontAlgn="base">
                        <a:lnSpc>
                          <a:spcPts val="2175"/>
                        </a:lnSpc>
                        <a:buNone/>
                      </a:pPr>
                      <a:r>
                        <a:rPr lang="en-US" sz="1800" b="0" i="0">
                          <a:solidFill>
                            <a:srgbClr val="000000"/>
                          </a:solidFill>
                          <a:effectLst/>
                          <a:latin typeface="Calibri" panose="020F0502020204030204" pitchFamily="34" charset="0"/>
                        </a:rPr>
                        <a:t>Southern – Jessica George-Reyes​</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9893"/>
                    </a:solidFill>
                  </a:tcPr>
                </a:tc>
                <a:extLst>
                  <a:ext uri="{0D108BD9-81ED-4DB2-BD59-A6C34878D82A}">
                    <a16:rowId xmlns:a16="http://schemas.microsoft.com/office/drawing/2014/main" val="1989123503"/>
                  </a:ext>
                </a:extLst>
              </a:tr>
              <a:tr h="361950">
                <a:tc>
                  <a:txBody>
                    <a:bodyPr/>
                    <a:lstStyle/>
                    <a:p>
                      <a:pPr algn="ctr" fontAlgn="base">
                        <a:lnSpc>
                          <a:spcPts val="2175"/>
                        </a:lnSpc>
                        <a:buNone/>
                      </a:pPr>
                      <a:r>
                        <a:rPr lang="en-US" sz="1800" b="0" i="0">
                          <a:solidFill>
                            <a:srgbClr val="000000"/>
                          </a:solidFill>
                          <a:effectLst/>
                          <a:latin typeface="Calibri" panose="020F0502020204030204" pitchFamily="34" charset="0"/>
                        </a:rPr>
                        <a:t>Western – Lee Ann Davison</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90B1D7"/>
                    </a:solidFill>
                  </a:tcPr>
                </a:tc>
                <a:extLst>
                  <a:ext uri="{0D108BD9-81ED-4DB2-BD59-A6C34878D82A}">
                    <a16:rowId xmlns:a16="http://schemas.microsoft.com/office/drawing/2014/main" val="1485842720"/>
                  </a:ext>
                </a:extLst>
              </a:tr>
            </a:tbl>
          </a:graphicData>
        </a:graphic>
      </p:graphicFrame>
      <p:sp>
        <p:nvSpPr>
          <p:cNvPr id="5" name="Rectangle 1">
            <a:extLst>
              <a:ext uri="{FF2B5EF4-FFF2-40B4-BE49-F238E27FC236}">
                <a16:creationId xmlns:a16="http://schemas.microsoft.com/office/drawing/2014/main" id="{F4A49F86-4841-DCE3-E5AF-4094AA3A222D}"/>
              </a:ext>
            </a:extLst>
          </p:cNvPr>
          <p:cNvSpPr>
            <a:spLocks noChangeArrowheads="1"/>
          </p:cNvSpPr>
          <p:nvPr/>
        </p:nvSpPr>
        <p:spPr bwMode="auto">
          <a:xfrm>
            <a:off x="3729038" y="2868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7" name="Picture 3">
            <a:extLst>
              <a:ext uri="{FF2B5EF4-FFF2-40B4-BE49-F238E27FC236}">
                <a16:creationId xmlns:a16="http://schemas.microsoft.com/office/drawing/2014/main" id="{D90A69C3-5CE1-6187-3C69-4393CDE5C0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12737"/>
            <a:ext cx="5743575"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679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CF62C-8C7A-A98C-3C9A-34A0E3FC7287}"/>
              </a:ext>
            </a:extLst>
          </p:cNvPr>
          <p:cNvSpPr>
            <a:spLocks noGrp="1"/>
          </p:cNvSpPr>
          <p:nvPr>
            <p:ph type="title"/>
          </p:nvPr>
        </p:nvSpPr>
        <p:spPr>
          <a:xfrm>
            <a:off x="526093" y="365126"/>
            <a:ext cx="10827708" cy="1325563"/>
          </a:xfrm>
        </p:spPr>
        <p:txBody>
          <a:bodyPr/>
          <a:lstStyle/>
          <a:p>
            <a:pPr algn="ctr"/>
            <a:r>
              <a:rPr lang="en-US"/>
              <a:t>YJ Court Report: Case Plan Condition</a:t>
            </a:r>
          </a:p>
        </p:txBody>
      </p:sp>
      <p:sp>
        <p:nvSpPr>
          <p:cNvPr id="4" name="TextBox 3">
            <a:extLst>
              <a:ext uri="{FF2B5EF4-FFF2-40B4-BE49-F238E27FC236}">
                <a16:creationId xmlns:a16="http://schemas.microsoft.com/office/drawing/2014/main" id="{A88A75DF-7F07-458B-B120-D05E83813A39}"/>
              </a:ext>
            </a:extLst>
          </p:cNvPr>
          <p:cNvSpPr txBox="1"/>
          <p:nvPr/>
        </p:nvSpPr>
        <p:spPr>
          <a:xfrm>
            <a:off x="1413845" y="1874728"/>
            <a:ext cx="9589168" cy="3108543"/>
          </a:xfrm>
          <a:prstGeom prst="rect">
            <a:avLst/>
          </a:prstGeom>
          <a:noFill/>
        </p:spPr>
        <p:txBody>
          <a:bodyPr wrap="square">
            <a:spAutoFit/>
          </a:bodyPr>
          <a:lstStyle/>
          <a:p>
            <a:pPr algn="ctr"/>
            <a:r>
              <a:rPr lang="en-US" sz="2800" dirty="0">
                <a:effectLst/>
                <a:latin typeface="+mj-lt"/>
              </a:rPr>
              <a:t>I will participate in developing a case plan that will help support my success on supervision. This case plan may require my participation in assessments, treatment, or programming. </a:t>
            </a:r>
            <a:r>
              <a:rPr lang="en-US" sz="2800" dirty="0">
                <a:latin typeface="+mj-lt"/>
              </a:rPr>
              <a:t>If any other individualized conditions are recommended to support community safety and provide opportunities to repair any harm, they are </a:t>
            </a:r>
          </a:p>
          <a:p>
            <a:pPr algn="ctr"/>
            <a:r>
              <a:rPr lang="en-US" sz="2800" dirty="0">
                <a:latin typeface="+mj-lt"/>
              </a:rPr>
              <a:t>listed below.</a:t>
            </a:r>
            <a:endParaRPr lang="en-US" sz="7200" dirty="0">
              <a:effectLst/>
              <a:latin typeface="+mj-lt"/>
              <a:ea typeface="Calibri" panose="020F0502020204030204" pitchFamily="34" charset="0"/>
            </a:endParaRPr>
          </a:p>
        </p:txBody>
      </p:sp>
    </p:spTree>
    <p:extLst>
      <p:ext uri="{BB962C8B-B14F-4D97-AF65-F5344CB8AC3E}">
        <p14:creationId xmlns:p14="http://schemas.microsoft.com/office/powerpoint/2010/main" val="2038600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F78AD-FF5A-CA71-EAE6-E54BB861A20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82989FE-108C-D568-279A-3C81AA02D8AB}"/>
              </a:ext>
            </a:extLst>
          </p:cNvPr>
          <p:cNvSpPr txBox="1"/>
          <p:nvPr/>
        </p:nvSpPr>
        <p:spPr>
          <a:xfrm>
            <a:off x="263769" y="1646237"/>
            <a:ext cx="11664461" cy="5386090"/>
          </a:xfrm>
          <a:prstGeom prst="rect">
            <a:avLst/>
          </a:prstGeom>
          <a:noFill/>
        </p:spPr>
        <p:txBody>
          <a:bodyPr wrap="square">
            <a:spAutoFit/>
          </a:bodyPr>
          <a:lstStyle/>
          <a:p>
            <a:endParaRPr lang="en-US" sz="2000" dirty="0"/>
          </a:p>
          <a:p>
            <a:pPr lvl="1"/>
            <a:r>
              <a:rPr lang="en-US" b="1" dirty="0">
                <a:latin typeface="+mj-lt"/>
              </a:rPr>
              <a:t>(</a:t>
            </a:r>
            <a:r>
              <a:rPr lang="en-US" b="1" i="1" dirty="0">
                <a:latin typeface="+mj-lt"/>
              </a:rPr>
              <a:t>1m)</a:t>
            </a:r>
            <a:r>
              <a:rPr lang="en-US" i="1" dirty="0">
                <a:latin typeface="+mj-lt"/>
              </a:rPr>
              <a:t> </a:t>
            </a:r>
            <a:r>
              <a:rPr lang="en-US" i="1" cap="small" dirty="0">
                <a:latin typeface="+mj-lt"/>
              </a:rPr>
              <a:t>Orders imposing conditions on juvenile’s parent, guardian, or legal custodian.</a:t>
            </a:r>
            <a:endParaRPr lang="en-US" i="1" dirty="0">
              <a:latin typeface="+mj-lt"/>
            </a:endParaRPr>
          </a:p>
          <a:p>
            <a:pPr lvl="1"/>
            <a:r>
              <a:rPr lang="en-US" b="1" i="1" dirty="0">
                <a:solidFill>
                  <a:srgbClr val="000000"/>
                </a:solidFill>
                <a:latin typeface="+mj-lt"/>
              </a:rPr>
              <a:t>(a)</a:t>
            </a:r>
            <a:r>
              <a:rPr lang="en-US" i="1" dirty="0">
                <a:solidFill>
                  <a:srgbClr val="000000"/>
                </a:solidFill>
                <a:latin typeface="+mj-lt"/>
              </a:rPr>
              <a:t> In a proceeding in which a juvenile has been adjudicated delinquent or has been found to be in need of protection or services under s. </a:t>
            </a:r>
            <a:r>
              <a:rPr lang="en-US" i="1" dirty="0">
                <a:solidFill>
                  <a:srgbClr val="426986"/>
                </a:solidFill>
                <a:latin typeface="+mj-lt"/>
                <a:hlinkClick r:id="rId2" tooltip="Statutes 938.13"/>
              </a:rPr>
              <a:t>938.13</a:t>
            </a:r>
            <a:r>
              <a:rPr lang="en-US" i="1" dirty="0">
                <a:solidFill>
                  <a:srgbClr val="000000"/>
                </a:solidFill>
                <a:latin typeface="+mj-lt"/>
              </a:rPr>
              <a:t>, the court may order the juvenile’s parent, guardian, or legal custodian to comply with any conditions determined by the court to be necessary for the juvenile’s welfare. An order may include participation in mental health treatment, anger management, individual or family counseling or parent training and education, and a requirement for a reasonable contribution, based on ability to pay, toward the cost of those services.</a:t>
            </a:r>
          </a:p>
          <a:p>
            <a:pPr lvl="1" algn="just">
              <a:spcBef>
                <a:spcPts val="216"/>
              </a:spcBef>
              <a:spcAft>
                <a:spcPts val="216"/>
              </a:spcAft>
            </a:pPr>
            <a:r>
              <a:rPr lang="en-US" b="1" i="1" dirty="0">
                <a:solidFill>
                  <a:srgbClr val="000000"/>
                </a:solidFill>
                <a:latin typeface="+mj-lt"/>
              </a:rPr>
              <a:t>(b)</a:t>
            </a:r>
            <a:r>
              <a:rPr lang="en-US" i="1" dirty="0">
                <a:solidFill>
                  <a:srgbClr val="000000"/>
                </a:solidFill>
                <a:latin typeface="+mj-lt"/>
              </a:rPr>
              <a:t> A court may not order inpatient treatment under par. </a:t>
            </a:r>
            <a:r>
              <a:rPr lang="en-US" i="1" dirty="0">
                <a:solidFill>
                  <a:srgbClr val="426986"/>
                </a:solidFill>
                <a:latin typeface="+mj-lt"/>
                <a:hlinkClick r:id="rId3" tooltip="Statutes 938.45(1m)(a)"/>
              </a:rPr>
              <a:t>(a)</a:t>
            </a:r>
            <a:r>
              <a:rPr lang="en-US" i="1" dirty="0">
                <a:solidFill>
                  <a:srgbClr val="000000"/>
                </a:solidFill>
                <a:latin typeface="+mj-lt"/>
              </a:rPr>
              <a:t> for a juvenile’s parent, guardian or legal custodian. All inpatient treatment commitments or admissions must be conducted in accordance with </a:t>
            </a:r>
            <a:r>
              <a:rPr lang="en-US" i="1" dirty="0" err="1">
                <a:solidFill>
                  <a:srgbClr val="000000"/>
                </a:solidFill>
                <a:latin typeface="+mj-lt"/>
              </a:rPr>
              <a:t>ch.</a:t>
            </a:r>
            <a:r>
              <a:rPr lang="en-US" i="1" dirty="0">
                <a:solidFill>
                  <a:srgbClr val="000000"/>
                </a:solidFill>
                <a:latin typeface="+mj-lt"/>
              </a:rPr>
              <a:t> </a:t>
            </a:r>
            <a:r>
              <a:rPr lang="en-US" i="1" dirty="0">
                <a:solidFill>
                  <a:srgbClr val="426986"/>
                </a:solidFill>
                <a:latin typeface="+mj-lt"/>
                <a:hlinkClick r:id="rId4" tooltip="Statutes ch. 51"/>
              </a:rPr>
              <a:t>51</a:t>
            </a:r>
            <a:r>
              <a:rPr lang="en-US" i="1" dirty="0">
                <a:solidFill>
                  <a:srgbClr val="000000"/>
                </a:solidFill>
                <a:latin typeface="+mj-lt"/>
              </a:rPr>
              <a:t>.</a:t>
            </a:r>
          </a:p>
          <a:p>
            <a:pPr lvl="1" algn="just">
              <a:spcBef>
                <a:spcPts val="216"/>
              </a:spcBef>
              <a:spcAft>
                <a:spcPts val="216"/>
              </a:spcAft>
            </a:pPr>
            <a:r>
              <a:rPr lang="en-US" i="1" dirty="0">
                <a:latin typeface="+mj-lt"/>
                <a:hlinkClick r:id="rId5"/>
              </a:rPr>
              <a:t>-- 938.45(1m)</a:t>
            </a:r>
            <a:r>
              <a:rPr lang="en-US" i="1" dirty="0">
                <a:latin typeface="+mj-lt"/>
              </a:rPr>
              <a:t> </a:t>
            </a:r>
          </a:p>
          <a:p>
            <a:endParaRPr lang="en-US" dirty="0">
              <a:latin typeface="+mj-lt"/>
            </a:endParaRPr>
          </a:p>
          <a:p>
            <a:pPr marL="285750" indent="342900">
              <a:buFont typeface="Arial" panose="020B0604020202020204" pitchFamily="34" charset="0"/>
              <a:buChar char="•"/>
            </a:pPr>
            <a:r>
              <a:rPr lang="en-US" sz="2000" dirty="0">
                <a:latin typeface="+mj-lt"/>
              </a:rPr>
              <a:t>Parents may have an attorney, call witnesses, or cross-examine witnesses on such an order.</a:t>
            </a:r>
          </a:p>
          <a:p>
            <a:pPr marL="285750" indent="342900">
              <a:buFont typeface="Arial" panose="020B0604020202020204" pitchFamily="34" charset="0"/>
              <a:buChar char="•"/>
            </a:pPr>
            <a:r>
              <a:rPr lang="en-US" sz="2000" dirty="0">
                <a:latin typeface="+mj-lt"/>
              </a:rPr>
              <a:t>Contempt warnings shall be given at the time of Disposition. </a:t>
            </a:r>
          </a:p>
          <a:p>
            <a:pPr marL="628650" indent="-342900">
              <a:buFont typeface="Arial" panose="020B0604020202020204" pitchFamily="34" charset="0"/>
              <a:buChar char="•"/>
            </a:pPr>
            <a:r>
              <a:rPr lang="en-US" sz="2000" dirty="0">
                <a:latin typeface="+mj-lt"/>
              </a:rPr>
              <a:t>Prior to contempt filings, agency should make attempts to address resistance or lack of participation and share attempts with the court.</a:t>
            </a:r>
          </a:p>
          <a:p>
            <a:pPr marL="0" marR="0" algn="just">
              <a:spcBef>
                <a:spcPts val="216"/>
              </a:spcBef>
              <a:spcAft>
                <a:spcPts val="216"/>
              </a:spcAft>
            </a:pPr>
            <a:endParaRPr lang="en-US" sz="1800" b="0" i="0" dirty="0">
              <a:solidFill>
                <a:srgbClr val="000000"/>
              </a:solidFill>
              <a:effectLst/>
              <a:latin typeface="Times" panose="02020603050405020304" pitchFamily="18" charset="0"/>
            </a:endParaRPr>
          </a:p>
          <a:p>
            <a:endParaRPr lang="en-US" dirty="0"/>
          </a:p>
        </p:txBody>
      </p:sp>
      <p:sp>
        <p:nvSpPr>
          <p:cNvPr id="3" name="Title 1">
            <a:extLst>
              <a:ext uri="{FF2B5EF4-FFF2-40B4-BE49-F238E27FC236}">
                <a16:creationId xmlns:a16="http://schemas.microsoft.com/office/drawing/2014/main" id="{5D3B3735-FEFC-F445-6475-340446001564}"/>
              </a:ext>
            </a:extLst>
          </p:cNvPr>
          <p:cNvSpPr txBox="1">
            <a:spLocks/>
          </p:cNvSpPr>
          <p:nvPr/>
        </p:nvSpPr>
        <p:spPr>
          <a:xfrm>
            <a:off x="0" y="0"/>
            <a:ext cx="12192000" cy="1646237"/>
          </a:xfrm>
          <a:prstGeom prst="rect">
            <a:avLst/>
          </a:prstGeom>
          <a:solidFill>
            <a:schemeClr val="accent1"/>
          </a:solidFill>
        </p:spPr>
        <p:txBody>
          <a:bodyPr vert="horz" lIns="91440" tIns="45720" rIns="91440" bIns="45720" rtlCol="0" anchor="ctr">
            <a:normAutofit/>
          </a:bodyPr>
          <a:lstStyle>
            <a:lvl1pPr algn="l" defTabSz="914360" rtl="0" eaLnBrk="1" latinLnBrk="0" hangingPunct="1">
              <a:lnSpc>
                <a:spcPct val="90000"/>
              </a:lnSpc>
              <a:spcBef>
                <a:spcPct val="0"/>
              </a:spcBef>
              <a:buNone/>
              <a:defRPr sz="4399" b="1" kern="1200">
                <a:solidFill>
                  <a:schemeClr val="tx1"/>
                </a:solidFill>
                <a:latin typeface="Roboto" panose="02000000000000000000" pitchFamily="2" charset="0"/>
                <a:ea typeface="Roboto" panose="02000000000000000000" pitchFamily="2" charset="0"/>
                <a:cs typeface="+mj-cs"/>
              </a:defRPr>
            </a:lvl1pPr>
          </a:lstStyle>
          <a:p>
            <a:pPr algn="ctr"/>
            <a:r>
              <a:rPr lang="en-US">
                <a:solidFill>
                  <a:schemeClr val="bg1"/>
                </a:solidFill>
              </a:rPr>
              <a:t>Accountability for Parents/Guardians</a:t>
            </a:r>
          </a:p>
        </p:txBody>
      </p:sp>
    </p:spTree>
    <p:extLst>
      <p:ext uri="{BB962C8B-B14F-4D97-AF65-F5344CB8AC3E}">
        <p14:creationId xmlns:p14="http://schemas.microsoft.com/office/powerpoint/2010/main" val="1407421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B19C1-12D6-FBE2-47E6-6313E504BB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DBA332-E12D-F0CF-F0A5-247BFFD9D41E}"/>
              </a:ext>
            </a:extLst>
          </p:cNvPr>
          <p:cNvSpPr>
            <a:spLocks noGrp="1"/>
          </p:cNvSpPr>
          <p:nvPr>
            <p:ph type="title" idx="4294967295"/>
          </p:nvPr>
        </p:nvSpPr>
        <p:spPr>
          <a:xfrm>
            <a:off x="115503" y="520700"/>
            <a:ext cx="12076497" cy="1111250"/>
          </a:xfrm>
        </p:spPr>
        <p:txBody>
          <a:bodyPr>
            <a:noAutofit/>
          </a:bodyPr>
          <a:lstStyle/>
          <a:p>
            <a:pPr algn="ctr"/>
            <a:r>
              <a:rPr lang="en-US" sz="3600"/>
              <a:t>Approach &amp; Accountability with Parents/Guardians</a:t>
            </a:r>
            <a:br>
              <a:rPr lang="en-US" sz="3600"/>
            </a:br>
            <a:endParaRPr lang="en-US" sz="3600"/>
          </a:p>
        </p:txBody>
      </p:sp>
      <p:sp>
        <p:nvSpPr>
          <p:cNvPr id="5" name="TextBox 4">
            <a:extLst>
              <a:ext uri="{FF2B5EF4-FFF2-40B4-BE49-F238E27FC236}">
                <a16:creationId xmlns:a16="http://schemas.microsoft.com/office/drawing/2014/main" id="{75D9625D-0F29-4D25-AA8D-86CFF9009766}"/>
              </a:ext>
            </a:extLst>
          </p:cNvPr>
          <p:cNvSpPr txBox="1"/>
          <p:nvPr/>
        </p:nvSpPr>
        <p:spPr>
          <a:xfrm>
            <a:off x="527539" y="2041216"/>
            <a:ext cx="11664461" cy="4575612"/>
          </a:xfrm>
          <a:prstGeom prst="rect">
            <a:avLst/>
          </a:prstGeom>
          <a:noFill/>
        </p:spPr>
        <p:txBody>
          <a:bodyPr wrap="square">
            <a:spAutoFit/>
          </a:bodyPr>
          <a:lstStyle/>
          <a:p>
            <a:endParaRPr lang="en-US" dirty="0"/>
          </a:p>
          <a:p>
            <a:r>
              <a:rPr lang="en-US" sz="2400" b="1" dirty="0"/>
              <a:t>Example Condition: </a:t>
            </a:r>
          </a:p>
          <a:p>
            <a:r>
              <a:rPr lang="en-US" sz="2400" dirty="0"/>
              <a:t>“Caregiver’s Name” will help with case planning, developing goals and action steps. “Name” shall follow through with agreed upon plan for parenting, house rules and treatment for mental health or AODA concerns, which may include family therapy, individual therapy, parent coaching (etc.).</a:t>
            </a:r>
          </a:p>
          <a:p>
            <a:pPr marL="285750" indent="-285750">
              <a:buFont typeface="Arial" panose="020B0604020202020204" pitchFamily="34" charset="0"/>
              <a:buChar char="•"/>
            </a:pPr>
            <a:endParaRPr lang="en-US" sz="2400" i="1" dirty="0"/>
          </a:p>
          <a:p>
            <a:r>
              <a:rPr lang="en-US" sz="2400" b="1" dirty="0"/>
              <a:t>Example Condition:</a:t>
            </a:r>
          </a:p>
          <a:p>
            <a:r>
              <a:rPr lang="en-US" sz="2400" dirty="0"/>
              <a:t>“Caregiver’s Name” will list or find natural supports to help in achieving the parent’s goals, specific to improving outcomes for their child.</a:t>
            </a:r>
          </a:p>
          <a:p>
            <a:endParaRPr lang="en-US" dirty="0"/>
          </a:p>
          <a:p>
            <a:pPr marL="0" marR="0" algn="just">
              <a:spcBef>
                <a:spcPts val="216"/>
              </a:spcBef>
              <a:spcAft>
                <a:spcPts val="216"/>
              </a:spcAft>
            </a:pPr>
            <a:endParaRPr lang="en-US" sz="1800" b="0" i="0" dirty="0">
              <a:solidFill>
                <a:srgbClr val="000000"/>
              </a:solidFill>
              <a:effectLst/>
              <a:latin typeface="Times" panose="02020603050405020304" pitchFamily="18" charset="0"/>
            </a:endParaRPr>
          </a:p>
          <a:p>
            <a:endParaRPr lang="en-US" dirty="0"/>
          </a:p>
        </p:txBody>
      </p:sp>
      <p:sp>
        <p:nvSpPr>
          <p:cNvPr id="3" name="Title 1">
            <a:extLst>
              <a:ext uri="{FF2B5EF4-FFF2-40B4-BE49-F238E27FC236}">
                <a16:creationId xmlns:a16="http://schemas.microsoft.com/office/drawing/2014/main" id="{2AAAEF93-F755-A446-9483-CED2E78B502E}"/>
              </a:ext>
            </a:extLst>
          </p:cNvPr>
          <p:cNvSpPr txBox="1">
            <a:spLocks/>
          </p:cNvSpPr>
          <p:nvPr/>
        </p:nvSpPr>
        <p:spPr>
          <a:xfrm>
            <a:off x="0" y="0"/>
            <a:ext cx="12192000" cy="1646237"/>
          </a:xfrm>
          <a:prstGeom prst="rect">
            <a:avLst/>
          </a:prstGeom>
          <a:solidFill>
            <a:schemeClr val="accent1"/>
          </a:solidFill>
        </p:spPr>
        <p:txBody>
          <a:bodyPr vert="horz" lIns="91440" tIns="45720" rIns="91440" bIns="45720" rtlCol="0" anchor="ctr">
            <a:normAutofit/>
          </a:bodyPr>
          <a:lstStyle>
            <a:lvl1pPr algn="l" defTabSz="914360" rtl="0" eaLnBrk="1" latinLnBrk="0" hangingPunct="1">
              <a:lnSpc>
                <a:spcPct val="90000"/>
              </a:lnSpc>
              <a:spcBef>
                <a:spcPct val="0"/>
              </a:spcBef>
              <a:buNone/>
              <a:defRPr sz="4399" b="1" kern="1200">
                <a:solidFill>
                  <a:schemeClr val="tx1"/>
                </a:solidFill>
                <a:latin typeface="Roboto" panose="02000000000000000000" pitchFamily="2" charset="0"/>
                <a:ea typeface="Roboto" panose="02000000000000000000" pitchFamily="2" charset="0"/>
                <a:cs typeface="+mj-cs"/>
              </a:defRPr>
            </a:lvl1pPr>
          </a:lstStyle>
          <a:p>
            <a:pPr algn="ctr"/>
            <a:r>
              <a:rPr lang="en-US">
                <a:solidFill>
                  <a:schemeClr val="bg1"/>
                </a:solidFill>
              </a:rPr>
              <a:t>Accountability for Parents/Guardians</a:t>
            </a:r>
          </a:p>
        </p:txBody>
      </p:sp>
    </p:spTree>
    <p:extLst>
      <p:ext uri="{BB962C8B-B14F-4D97-AF65-F5344CB8AC3E}">
        <p14:creationId xmlns:p14="http://schemas.microsoft.com/office/powerpoint/2010/main" val="28321448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peech Bubble: Rectangle 23">
            <a:extLst>
              <a:ext uri="{FF2B5EF4-FFF2-40B4-BE49-F238E27FC236}">
                <a16:creationId xmlns:a16="http://schemas.microsoft.com/office/drawing/2014/main" id="{448AEB67-BBEF-434E-98EC-AC3C2E866317}"/>
              </a:ext>
            </a:extLst>
          </p:cNvPr>
          <p:cNvSpPr/>
          <p:nvPr/>
        </p:nvSpPr>
        <p:spPr>
          <a:xfrm>
            <a:off x="0" y="1"/>
            <a:ext cx="12192000" cy="4833257"/>
          </a:xfrm>
          <a:prstGeom prst="wedgeRectCallout">
            <a:avLst>
              <a:gd name="adj1" fmla="val -50209"/>
              <a:gd name="adj2" fmla="val 92287"/>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99" b="1">
                <a:solidFill>
                  <a:schemeClr val="tx1"/>
                </a:solidFill>
              </a:rPr>
              <a:t>How do YASI and YJ Court Reports inform “Tailored Dispositional Orders”?</a:t>
            </a:r>
          </a:p>
        </p:txBody>
      </p:sp>
    </p:spTree>
    <p:extLst>
      <p:ext uri="{BB962C8B-B14F-4D97-AF65-F5344CB8AC3E}">
        <p14:creationId xmlns:p14="http://schemas.microsoft.com/office/powerpoint/2010/main" val="1272598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9339CC-2DB6-2901-9ECC-E3D2C8355BB3}"/>
              </a:ext>
            </a:extLst>
          </p:cNvPr>
          <p:cNvSpPr>
            <a:spLocks noGrp="1"/>
          </p:cNvSpPr>
          <p:nvPr>
            <p:ph idx="4294967295"/>
          </p:nvPr>
        </p:nvSpPr>
        <p:spPr>
          <a:xfrm>
            <a:off x="914401" y="1616150"/>
            <a:ext cx="10515600" cy="4678325"/>
          </a:xfrm>
        </p:spPr>
        <p:txBody>
          <a:bodyPr>
            <a:normAutofit/>
          </a:bodyPr>
          <a:lstStyle/>
          <a:p>
            <a:pPr marL="0" indent="0">
              <a:lnSpc>
                <a:spcPct val="100000"/>
              </a:lnSpc>
              <a:buNone/>
            </a:pPr>
            <a:r>
              <a:rPr lang="en-US" b="1">
                <a:latin typeface="+mj-lt"/>
              </a:rPr>
              <a:t>The National Council of Juvenile and Family Court Judges (NCJFCJ) issued a 2017 resolution regarding tailoring Youth Justice conditions.</a:t>
            </a:r>
          </a:p>
          <a:p>
            <a:pPr marL="0" indent="0">
              <a:lnSpc>
                <a:spcPct val="100000"/>
              </a:lnSpc>
              <a:buNone/>
            </a:pPr>
            <a:endParaRPr lang="en-US" sz="1899">
              <a:latin typeface="+mj-lt"/>
            </a:endParaRPr>
          </a:p>
          <a:p>
            <a:pPr marL="0" indent="0">
              <a:lnSpc>
                <a:spcPct val="100000"/>
              </a:lnSpc>
              <a:buNone/>
            </a:pPr>
            <a:r>
              <a:rPr lang="en-US" sz="3199" i="1">
                <a:latin typeface="+mj-lt"/>
              </a:rPr>
              <a:t>Too many juvenile courts and juvenile probation departments impose conditions of probation that are not individualized, have too many requirements, and lead to unnecessary detention or incarceration for technical violations.</a:t>
            </a:r>
            <a:endParaRPr lang="en-US" sz="3600" i="1">
              <a:latin typeface="+mj-lt"/>
            </a:endParaRPr>
          </a:p>
        </p:txBody>
      </p:sp>
      <p:sp>
        <p:nvSpPr>
          <p:cNvPr id="7" name="Title 1">
            <a:extLst>
              <a:ext uri="{FF2B5EF4-FFF2-40B4-BE49-F238E27FC236}">
                <a16:creationId xmlns:a16="http://schemas.microsoft.com/office/drawing/2014/main" id="{64ACE08B-64B1-CFE7-CB1E-63BA65058FB4}"/>
              </a:ext>
            </a:extLst>
          </p:cNvPr>
          <p:cNvSpPr txBox="1">
            <a:spLocks/>
          </p:cNvSpPr>
          <p:nvPr/>
        </p:nvSpPr>
        <p:spPr>
          <a:xfrm>
            <a:off x="0" y="0"/>
            <a:ext cx="12192000" cy="1280160"/>
          </a:xfrm>
          <a:prstGeom prst="rect">
            <a:avLst/>
          </a:prstGeom>
          <a:solidFill>
            <a:schemeClr val="accent1"/>
          </a:solidFill>
        </p:spPr>
        <p:txBody>
          <a:bodyPr vert="horz" lIns="91441" tIns="45720" rIns="91441" bIns="45720" rtlCol="0" anchor="ctr">
            <a:normAutofit/>
          </a:bodyPr>
          <a:lstStyle>
            <a:lvl1pPr algn="l" defTabSz="685800" rtl="0" eaLnBrk="1" latinLnBrk="0" hangingPunct="1">
              <a:lnSpc>
                <a:spcPct val="90000"/>
              </a:lnSpc>
              <a:spcBef>
                <a:spcPct val="0"/>
              </a:spcBef>
              <a:buNone/>
              <a:defRPr sz="3300" b="1" kern="1200">
                <a:solidFill>
                  <a:schemeClr val="tx1"/>
                </a:solidFill>
                <a:latin typeface="Roboto" panose="02000000000000000000" pitchFamily="2" charset="0"/>
                <a:ea typeface="Roboto" panose="02000000000000000000" pitchFamily="2" charset="0"/>
                <a:cs typeface="+mj-cs"/>
              </a:defRPr>
            </a:lvl1pPr>
          </a:lstStyle>
          <a:p>
            <a:pPr algn="ctr"/>
            <a:r>
              <a:rPr lang="en-US" sz="4000">
                <a:solidFill>
                  <a:schemeClr val="bg1"/>
                </a:solidFill>
              </a:rPr>
              <a:t>Tailoring YJ Conditions</a:t>
            </a:r>
          </a:p>
        </p:txBody>
      </p:sp>
    </p:spTree>
    <p:extLst>
      <p:ext uri="{BB962C8B-B14F-4D97-AF65-F5344CB8AC3E}">
        <p14:creationId xmlns:p14="http://schemas.microsoft.com/office/powerpoint/2010/main" val="271575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711A1-DB2D-4131-86EE-273B432BF285}"/>
              </a:ext>
            </a:extLst>
          </p:cNvPr>
          <p:cNvSpPr txBox="1">
            <a:spLocks/>
          </p:cNvSpPr>
          <p:nvPr/>
        </p:nvSpPr>
        <p:spPr>
          <a:xfrm>
            <a:off x="0" y="629"/>
            <a:ext cx="12192000" cy="1645920"/>
          </a:xfrm>
          <a:prstGeom prst="rect">
            <a:avLst/>
          </a:prstGeom>
          <a:solidFill>
            <a:schemeClr val="accent1"/>
          </a:solidFill>
        </p:spPr>
        <p:txBody>
          <a:bodyPr vert="horz" lIns="91441" tIns="45720" rIns="91441"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Roboto" panose="02000000000000000000" pitchFamily="2" charset="0"/>
                <a:ea typeface="Roboto" panose="02000000000000000000" pitchFamily="2" charset="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399" b="1" i="0" u="none" strike="noStrike" kern="1200" cap="none" spc="0" normalizeH="0" baseline="0" noProof="0">
                <a:ln>
                  <a:noFill/>
                </a:ln>
                <a:solidFill>
                  <a:prstClr val="white"/>
                </a:solidFill>
                <a:effectLst/>
                <a:uLnTx/>
                <a:uFillTx/>
                <a:latin typeface="Roboto"/>
                <a:ea typeface="Roboto Black" panose="02000000000000000000" pitchFamily="2" charset="0"/>
                <a:cs typeface="+mj-cs"/>
              </a:rPr>
              <a:t>YJ Dispositional Best Practices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399" b="1" i="0" u="none" strike="noStrike" kern="1200" cap="none" spc="0" normalizeH="0" baseline="0" noProof="0">
                <a:ln>
                  <a:noFill/>
                </a:ln>
                <a:solidFill>
                  <a:prstClr val="white"/>
                </a:solidFill>
                <a:effectLst/>
                <a:uLnTx/>
                <a:uFillTx/>
                <a:latin typeface="Roboto"/>
                <a:ea typeface="Roboto Black" panose="02000000000000000000" pitchFamily="2" charset="0"/>
                <a:cs typeface="+mj-cs"/>
              </a:rPr>
              <a:t>Research</a:t>
            </a:r>
          </a:p>
        </p:txBody>
      </p:sp>
      <p:sp>
        <p:nvSpPr>
          <p:cNvPr id="7" name="TextBox 6">
            <a:extLst>
              <a:ext uri="{FF2B5EF4-FFF2-40B4-BE49-F238E27FC236}">
                <a16:creationId xmlns:a16="http://schemas.microsoft.com/office/drawing/2014/main" id="{5B1BA230-46CC-48D5-A67B-2CF2072FD186}"/>
              </a:ext>
            </a:extLst>
          </p:cNvPr>
          <p:cNvSpPr txBox="1"/>
          <p:nvPr/>
        </p:nvSpPr>
        <p:spPr>
          <a:xfrm>
            <a:off x="219857" y="1807681"/>
            <a:ext cx="1175228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Roboto"/>
                <a:ea typeface="+mn-ea"/>
                <a:cs typeface="+mn-cs"/>
              </a:rPr>
              <a:t>A more holistic understanding of youth paves the way for targeted, developmentally informed service delivery. </a:t>
            </a:r>
          </a:p>
        </p:txBody>
      </p:sp>
      <p:sp>
        <p:nvSpPr>
          <p:cNvPr id="8" name="Rectangle 7">
            <a:extLst>
              <a:ext uri="{FF2B5EF4-FFF2-40B4-BE49-F238E27FC236}">
                <a16:creationId xmlns:a16="http://schemas.microsoft.com/office/drawing/2014/main" id="{D35D9F65-320C-4C66-BC11-5B49C206ADEE}"/>
              </a:ext>
            </a:extLst>
          </p:cNvPr>
          <p:cNvSpPr/>
          <p:nvPr/>
        </p:nvSpPr>
        <p:spPr>
          <a:xfrm>
            <a:off x="998268" y="3072489"/>
            <a:ext cx="10195464" cy="1105944"/>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1" b="1" i="0" u="none" strike="noStrike" kern="1200" cap="none" spc="0" normalizeH="0" baseline="0" noProof="0">
                <a:ln>
                  <a:noFill/>
                </a:ln>
                <a:solidFill>
                  <a:prstClr val="black"/>
                </a:solidFill>
                <a:effectLst/>
                <a:uLnTx/>
                <a:uFillTx/>
                <a:latin typeface="Roboto"/>
                <a:ea typeface="+mn-ea"/>
                <a:cs typeface="+mn-cs"/>
              </a:rPr>
              <a:t>Dispositions based on risk level and needs are more likely to be effective. </a:t>
            </a:r>
            <a:r>
              <a:rPr kumimoji="0" lang="en-US" sz="1801" b="0" i="0" u="none" strike="noStrike" kern="1200" cap="none" spc="0" normalizeH="0" baseline="0" noProof="0">
                <a:ln>
                  <a:noFill/>
                </a:ln>
                <a:solidFill>
                  <a:prstClr val="black"/>
                </a:solidFill>
                <a:effectLst/>
                <a:uLnTx/>
                <a:uFillTx/>
                <a:latin typeface="Roboto"/>
                <a:ea typeface="+mn-ea"/>
                <a:cs typeface="+mn-cs"/>
              </a:rPr>
              <a:t>When services are matched to youth’s level of risk, strengths and criminogenic needs, chance of re-offense decreases </a:t>
            </a:r>
            <a:r>
              <a:rPr kumimoji="0" lang="en-US" sz="1400" b="0" i="0" u="none" strike="noStrike" kern="1200" cap="none" spc="0" normalizeH="0" baseline="0" noProof="0">
                <a:ln>
                  <a:noFill/>
                </a:ln>
                <a:solidFill>
                  <a:prstClr val="black"/>
                </a:solidFill>
                <a:effectLst/>
                <a:uLnTx/>
                <a:uFillTx/>
                <a:latin typeface="Roboto"/>
                <a:ea typeface="+mn-ea"/>
                <a:cs typeface="+mn-cs"/>
              </a:rPr>
              <a:t>(Peterson-</a:t>
            </a:r>
            <a:r>
              <a:rPr kumimoji="0" lang="en-US" sz="1400" b="0" i="0" u="none" strike="noStrike" kern="1200" cap="none" spc="0" normalizeH="0" baseline="0" noProof="0" err="1">
                <a:ln>
                  <a:noFill/>
                </a:ln>
                <a:solidFill>
                  <a:prstClr val="black"/>
                </a:solidFill>
                <a:effectLst/>
                <a:uLnTx/>
                <a:uFillTx/>
                <a:latin typeface="Roboto"/>
                <a:ea typeface="+mn-ea"/>
                <a:cs typeface="+mn-cs"/>
              </a:rPr>
              <a:t>Badali</a:t>
            </a:r>
            <a:r>
              <a:rPr kumimoji="0" lang="en-US" sz="1400" b="0" i="0" u="none" strike="noStrike" kern="1200" cap="none" spc="0" normalizeH="0" baseline="0" noProof="0">
                <a:ln>
                  <a:noFill/>
                </a:ln>
                <a:solidFill>
                  <a:prstClr val="black"/>
                </a:solidFill>
                <a:effectLst/>
                <a:uLnTx/>
                <a:uFillTx/>
                <a:latin typeface="Roboto"/>
                <a:ea typeface="+mn-ea"/>
                <a:cs typeface="+mn-cs"/>
              </a:rPr>
              <a:t>, Skilling, &amp; </a:t>
            </a:r>
            <a:r>
              <a:rPr kumimoji="0" lang="en-US" sz="1400" b="0" i="0" u="none" strike="noStrike" kern="1200" cap="none" spc="0" normalizeH="0" baseline="0" noProof="0" err="1">
                <a:ln>
                  <a:noFill/>
                </a:ln>
                <a:solidFill>
                  <a:prstClr val="black"/>
                </a:solidFill>
                <a:effectLst/>
                <a:uLnTx/>
                <a:uFillTx/>
                <a:latin typeface="Roboto"/>
                <a:ea typeface="+mn-ea"/>
                <a:cs typeface="+mn-cs"/>
              </a:rPr>
              <a:t>Haqanee</a:t>
            </a:r>
            <a:r>
              <a:rPr kumimoji="0" lang="en-US" sz="1400" b="0" i="0" u="none" strike="noStrike" kern="1200" cap="none" spc="0" normalizeH="0" baseline="0" noProof="0">
                <a:ln>
                  <a:noFill/>
                </a:ln>
                <a:solidFill>
                  <a:prstClr val="black"/>
                </a:solidFill>
                <a:effectLst/>
                <a:uLnTx/>
                <a:uFillTx/>
                <a:latin typeface="Roboto"/>
                <a:ea typeface="+mn-ea"/>
                <a:cs typeface="+mn-cs"/>
              </a:rPr>
              <a:t>, 2014). </a:t>
            </a:r>
            <a:endParaRPr kumimoji="0" lang="en-US" sz="1801" b="0" i="0" u="none" strike="noStrike" kern="1200" cap="none" spc="0" normalizeH="0" baseline="0" noProof="0">
              <a:ln>
                <a:noFill/>
              </a:ln>
              <a:solidFill>
                <a:prstClr val="black"/>
              </a:solidFill>
              <a:effectLst/>
              <a:uLnTx/>
              <a:uFillTx/>
              <a:latin typeface="Roboto"/>
              <a:ea typeface="+mn-ea"/>
              <a:cs typeface="+mn-cs"/>
            </a:endParaRPr>
          </a:p>
        </p:txBody>
      </p:sp>
      <p:sp>
        <p:nvSpPr>
          <p:cNvPr id="9" name="Rectangle 8">
            <a:extLst>
              <a:ext uri="{FF2B5EF4-FFF2-40B4-BE49-F238E27FC236}">
                <a16:creationId xmlns:a16="http://schemas.microsoft.com/office/drawing/2014/main" id="{6D210806-A211-450F-B3DD-F447813BB101}"/>
              </a:ext>
            </a:extLst>
          </p:cNvPr>
          <p:cNvSpPr/>
          <p:nvPr/>
        </p:nvSpPr>
        <p:spPr>
          <a:xfrm>
            <a:off x="998266" y="4575895"/>
            <a:ext cx="10195466" cy="1166047"/>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1" b="1" i="0" u="none" strike="noStrike" kern="1200" cap="none" spc="0" normalizeH="0" baseline="0" noProof="0">
                <a:ln>
                  <a:noFill/>
                </a:ln>
                <a:solidFill>
                  <a:prstClr val="black"/>
                </a:solidFill>
                <a:effectLst/>
                <a:uLnTx/>
                <a:uFillTx/>
                <a:latin typeface="Roboto"/>
                <a:ea typeface="+mn-ea"/>
                <a:cs typeface="+mn-cs"/>
              </a:rPr>
              <a:t>Overly broad and unclear orders </a:t>
            </a:r>
            <a:r>
              <a:rPr kumimoji="0" lang="en-US" sz="1801" b="0" i="0" u="none" strike="noStrike" kern="1200" cap="none" spc="0" normalizeH="0" baseline="0" noProof="0">
                <a:ln>
                  <a:noFill/>
                </a:ln>
                <a:solidFill>
                  <a:prstClr val="black"/>
                </a:solidFill>
                <a:effectLst/>
                <a:uLnTx/>
                <a:uFillTx/>
                <a:latin typeface="Roboto"/>
                <a:ea typeface="+mn-ea"/>
                <a:cs typeface="+mn-cs"/>
              </a:rPr>
              <a:t>that are not tailored to the strengths, interests, and challenges of an individual youth </a:t>
            </a:r>
            <a:r>
              <a:rPr kumimoji="0" lang="en-US" sz="1801" b="1" i="0" u="none" strike="noStrike" kern="1200" cap="none" spc="0" normalizeH="0" baseline="0" noProof="0">
                <a:ln>
                  <a:noFill/>
                </a:ln>
                <a:solidFill>
                  <a:prstClr val="black"/>
                </a:solidFill>
                <a:effectLst/>
                <a:uLnTx/>
                <a:uFillTx/>
                <a:latin typeface="Roboto"/>
                <a:ea typeface="+mn-ea"/>
                <a:cs typeface="+mn-cs"/>
              </a:rPr>
              <a:t>can result in significant numbers failing on probation</a:t>
            </a:r>
            <a:r>
              <a:rPr kumimoji="0" lang="en-US" sz="1801" b="0" i="0" u="none" strike="noStrike" kern="1200" cap="none" spc="0" normalizeH="0" baseline="0" noProof="0">
                <a:ln>
                  <a:noFill/>
                </a:ln>
                <a:solidFill>
                  <a:prstClr val="black"/>
                </a:solidFill>
                <a:effectLst/>
                <a:uLnTx/>
                <a:uFillTx/>
                <a:latin typeface="Roboto"/>
                <a:ea typeface="+mn-ea"/>
                <a:cs typeface="+mn-cs"/>
              </a:rPr>
              <a:t>, ultimately leading to costly and unnecessary out-of-home placement </a:t>
            </a:r>
            <a:r>
              <a:rPr kumimoji="0" lang="en-US" sz="1400" b="0" i="0" u="none" strike="noStrike" kern="1200" cap="none" spc="0" normalizeH="0" baseline="0" noProof="0">
                <a:ln>
                  <a:noFill/>
                </a:ln>
                <a:solidFill>
                  <a:prstClr val="black"/>
                </a:solidFill>
                <a:effectLst/>
                <a:uLnTx/>
                <a:uFillTx/>
                <a:latin typeface="Roboto"/>
                <a:ea typeface="+mn-ea"/>
                <a:cs typeface="+mn-cs"/>
              </a:rPr>
              <a:t>(NJDC, 2016). </a:t>
            </a:r>
            <a:endParaRPr kumimoji="0" lang="en-US" sz="1801" b="1" i="0" u="none" strike="noStrike" kern="1200" cap="none" spc="0" normalizeH="0" baseline="0" noProof="0">
              <a:ln>
                <a:noFill/>
              </a:ln>
              <a:solidFill>
                <a:prstClr val="black"/>
              </a:solidFill>
              <a:effectLst/>
              <a:uLnTx/>
              <a:uFillTx/>
              <a:latin typeface="Roboto"/>
              <a:ea typeface="+mn-ea"/>
              <a:cs typeface="+mn-cs"/>
            </a:endParaRPr>
          </a:p>
        </p:txBody>
      </p:sp>
    </p:spTree>
    <p:extLst>
      <p:ext uri="{BB962C8B-B14F-4D97-AF65-F5344CB8AC3E}">
        <p14:creationId xmlns:p14="http://schemas.microsoft.com/office/powerpoint/2010/main" val="330458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3">
            <a:extLst>
              <a:ext uri="{FF2B5EF4-FFF2-40B4-BE49-F238E27FC236}">
                <a16:creationId xmlns:a16="http://schemas.microsoft.com/office/drawing/2014/main" id="{5FFC8205-F23F-48DC-9425-E19EF747E5B6}"/>
              </a:ext>
            </a:extLst>
          </p:cNvPr>
          <p:cNvSpPr/>
          <p:nvPr/>
        </p:nvSpPr>
        <p:spPr>
          <a:xfrm>
            <a:off x="0" y="1"/>
            <a:ext cx="12192000" cy="4883499"/>
          </a:xfrm>
          <a:prstGeom prst="wedgeRectCallout">
            <a:avLst>
              <a:gd name="adj1" fmla="val 45362"/>
              <a:gd name="adj2" fmla="val 92783"/>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99" b="1">
                <a:solidFill>
                  <a:schemeClr val="tx1"/>
                </a:solidFill>
              </a:rPr>
              <a:t>What is happening post-disposition? </a:t>
            </a:r>
          </a:p>
        </p:txBody>
      </p:sp>
    </p:spTree>
    <p:extLst>
      <p:ext uri="{BB962C8B-B14F-4D97-AF65-F5344CB8AC3E}">
        <p14:creationId xmlns:p14="http://schemas.microsoft.com/office/powerpoint/2010/main" val="1810525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04F37-35B5-2950-92C5-BE918547BFD5}"/>
              </a:ext>
            </a:extLst>
          </p:cNvPr>
          <p:cNvSpPr>
            <a:spLocks noGrp="1"/>
          </p:cNvSpPr>
          <p:nvPr>
            <p:ph type="title"/>
          </p:nvPr>
        </p:nvSpPr>
        <p:spPr/>
        <p:txBody>
          <a:bodyPr/>
          <a:lstStyle/>
          <a:p>
            <a:r>
              <a:rPr lang="en-US"/>
              <a:t>A Few Notes about Case Plans</a:t>
            </a:r>
          </a:p>
        </p:txBody>
      </p:sp>
      <p:sp>
        <p:nvSpPr>
          <p:cNvPr id="3" name="Content Placeholder 2">
            <a:extLst>
              <a:ext uri="{FF2B5EF4-FFF2-40B4-BE49-F238E27FC236}">
                <a16:creationId xmlns:a16="http://schemas.microsoft.com/office/drawing/2014/main" id="{8CD8C47E-01B6-F8F0-76D3-E3FF704D8485}"/>
              </a:ext>
            </a:extLst>
          </p:cNvPr>
          <p:cNvSpPr>
            <a:spLocks noGrp="1"/>
          </p:cNvSpPr>
          <p:nvPr>
            <p:ph idx="1"/>
          </p:nvPr>
        </p:nvSpPr>
        <p:spPr>
          <a:xfrm>
            <a:off x="469557" y="1124465"/>
            <a:ext cx="11296873" cy="5165124"/>
          </a:xfrm>
        </p:spPr>
        <p:txBody>
          <a:bodyPr>
            <a:normAutofit/>
          </a:bodyPr>
          <a:lstStyle/>
          <a:p>
            <a:pPr>
              <a:buFont typeface="Wingdings" panose="05000000000000000000" pitchFamily="2" charset="2"/>
              <a:buChar char="§"/>
            </a:pPr>
            <a:r>
              <a:rPr lang="en-US" b="1">
                <a:solidFill>
                  <a:schemeClr val="accent2"/>
                </a:solidFill>
              </a:rPr>
              <a:t>Case plans should be tailored to individual youth, rooted in RNR</a:t>
            </a:r>
          </a:p>
          <a:p>
            <a:pPr marL="0" indent="0">
              <a:buNone/>
            </a:pPr>
            <a:endParaRPr lang="en-US" sz="1600" b="1"/>
          </a:p>
          <a:p>
            <a:pPr>
              <a:buFont typeface="Wingdings" panose="05000000000000000000" pitchFamily="2" charset="2"/>
              <a:buChar char="§"/>
            </a:pPr>
            <a:r>
              <a:rPr lang="en-US" b="1">
                <a:solidFill>
                  <a:schemeClr val="accent2"/>
                </a:solidFill>
              </a:rPr>
              <a:t>YASI case plan does not include punitive services </a:t>
            </a:r>
            <a:r>
              <a:rPr lang="en-US"/>
              <a:t>(electronic monitoring, fines, out of home placement)</a:t>
            </a:r>
          </a:p>
          <a:p>
            <a:pPr lvl="1">
              <a:buFont typeface="Wingdings" panose="05000000000000000000" pitchFamily="2" charset="2"/>
              <a:buChar char="§"/>
            </a:pPr>
            <a:r>
              <a:rPr lang="en-US"/>
              <a:t>Use of YASI does not preclude their use </a:t>
            </a:r>
            <a:r>
              <a:rPr lang="en-US" i="1"/>
              <a:t>when necessary for public safety</a:t>
            </a:r>
          </a:p>
          <a:p>
            <a:pPr lvl="1">
              <a:buFont typeface="Wingdings" panose="05000000000000000000" pitchFamily="2" charset="2"/>
              <a:buChar char="§"/>
            </a:pPr>
            <a:r>
              <a:rPr lang="en-US"/>
              <a:t>YASI case plan is not the same as a court order</a:t>
            </a:r>
          </a:p>
          <a:p>
            <a:pPr marL="0" indent="0">
              <a:buNone/>
            </a:pPr>
            <a:endParaRPr lang="en-US" sz="1600"/>
          </a:p>
          <a:p>
            <a:pPr>
              <a:buFont typeface="Wingdings" panose="05000000000000000000" pitchFamily="2" charset="2"/>
              <a:buChar char="§"/>
            </a:pPr>
            <a:r>
              <a:rPr lang="en-US" b="1">
                <a:solidFill>
                  <a:schemeClr val="accent2"/>
                </a:solidFill>
              </a:rPr>
              <a:t>Service matrix classifies services already available</a:t>
            </a:r>
            <a:r>
              <a:rPr lang="en-US">
                <a:solidFill>
                  <a:schemeClr val="accent2"/>
                </a:solidFill>
              </a:rPr>
              <a:t> </a:t>
            </a:r>
            <a:r>
              <a:rPr lang="en-US"/>
              <a:t>in the community by domain and risk level</a:t>
            </a:r>
          </a:p>
          <a:p>
            <a:pPr lvl="1">
              <a:buFont typeface="Wingdings" panose="05000000000000000000" pitchFamily="2" charset="2"/>
              <a:buChar char="§"/>
            </a:pPr>
            <a:r>
              <a:rPr lang="en-US"/>
              <a:t>Creation of matrix can only </a:t>
            </a:r>
            <a:r>
              <a:rPr lang="en-US" i="1"/>
              <a:t>highlight</a:t>
            </a:r>
            <a:r>
              <a:rPr lang="en-US"/>
              <a:t> service gaps, will not fill them</a:t>
            </a:r>
          </a:p>
          <a:p>
            <a:pPr lvl="1">
              <a:buFont typeface="Wingdings" panose="05000000000000000000" pitchFamily="2" charset="2"/>
              <a:buChar char="§"/>
            </a:pPr>
            <a:r>
              <a:rPr lang="en-US"/>
              <a:t>Community’s </a:t>
            </a:r>
            <a:r>
              <a:rPr lang="en-US" b="1">
                <a:solidFill>
                  <a:schemeClr val="accent2"/>
                </a:solidFill>
              </a:rPr>
              <a:t>ability to service match is only as good as the array of services available</a:t>
            </a:r>
          </a:p>
        </p:txBody>
      </p:sp>
    </p:spTree>
    <p:extLst>
      <p:ext uri="{BB962C8B-B14F-4D97-AF65-F5344CB8AC3E}">
        <p14:creationId xmlns:p14="http://schemas.microsoft.com/office/powerpoint/2010/main" val="36875031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E19CF-D2C3-F528-FAE2-FCC9F2542F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AB8441-28EB-6F63-6A03-BF2B08E61693}"/>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8750F9DC-3DBA-5B18-E7A3-3065AD1ED813}"/>
              </a:ext>
            </a:extLst>
          </p:cNvPr>
          <p:cNvSpPr>
            <a:spLocks noGrp="1"/>
          </p:cNvSpPr>
          <p:nvPr>
            <p:ph sz="half" idx="2"/>
          </p:nvPr>
        </p:nvSpPr>
        <p:spPr/>
        <p:txBody>
          <a:bodyPr/>
          <a:lstStyle/>
          <a:p>
            <a:endParaRPr lang="en-US"/>
          </a:p>
        </p:txBody>
      </p:sp>
      <p:pic>
        <p:nvPicPr>
          <p:cNvPr id="6" name="Picture 5">
            <a:extLst>
              <a:ext uri="{FF2B5EF4-FFF2-40B4-BE49-F238E27FC236}">
                <a16:creationId xmlns:a16="http://schemas.microsoft.com/office/drawing/2014/main" id="{55E25C0F-C0A4-2C33-6114-781D007273D4}"/>
              </a:ext>
            </a:extLst>
          </p:cNvPr>
          <p:cNvPicPr>
            <a:picLocks noChangeAspect="1"/>
          </p:cNvPicPr>
          <p:nvPr/>
        </p:nvPicPr>
        <p:blipFill rotWithShape="1">
          <a:blip r:embed="rId3"/>
          <a:srcRect l="649" t="1198" b="1283"/>
          <a:stretch/>
        </p:blipFill>
        <p:spPr>
          <a:xfrm>
            <a:off x="-1" y="0"/>
            <a:ext cx="12125063" cy="6768936"/>
          </a:xfrm>
          <a:prstGeom prst="rect">
            <a:avLst/>
          </a:prstGeom>
        </p:spPr>
      </p:pic>
    </p:spTree>
    <p:extLst>
      <p:ext uri="{BB962C8B-B14F-4D97-AF65-F5344CB8AC3E}">
        <p14:creationId xmlns:p14="http://schemas.microsoft.com/office/powerpoint/2010/main" val="3953943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06A139-7508-42F9-A271-3D4D5F626E93}"/>
              </a:ext>
            </a:extLst>
          </p:cNvPr>
          <p:cNvSpPr>
            <a:spLocks noGrp="1"/>
          </p:cNvSpPr>
          <p:nvPr>
            <p:ph type="title"/>
          </p:nvPr>
        </p:nvSpPr>
        <p:spPr>
          <a:xfrm>
            <a:off x="0" y="0"/>
            <a:ext cx="12192000" cy="1464814"/>
          </a:xfrm>
          <a:solidFill>
            <a:schemeClr val="accent1"/>
          </a:solidFill>
        </p:spPr>
        <p:txBody>
          <a:bodyPr anchor="ctr"/>
          <a:lstStyle/>
          <a:p>
            <a:pPr algn="ctr"/>
            <a:r>
              <a:rPr lang="en-US" b="1">
                <a:solidFill>
                  <a:schemeClr val="bg1"/>
                </a:solidFill>
              </a:rPr>
              <a:t>  </a:t>
            </a:r>
            <a:r>
              <a:rPr lang="en-US" sz="4000">
                <a:solidFill>
                  <a:schemeClr val="bg1"/>
                </a:solidFill>
              </a:rPr>
              <a:t>Matching Services to Needs Using a Service Matrix</a:t>
            </a:r>
          </a:p>
        </p:txBody>
      </p:sp>
      <p:sp>
        <p:nvSpPr>
          <p:cNvPr id="3" name="Content Placeholder 2">
            <a:extLst>
              <a:ext uri="{FF2B5EF4-FFF2-40B4-BE49-F238E27FC236}">
                <a16:creationId xmlns:a16="http://schemas.microsoft.com/office/drawing/2014/main" id="{B43979D5-B08B-492E-A93B-3598F73748AB}"/>
              </a:ext>
            </a:extLst>
          </p:cNvPr>
          <p:cNvSpPr>
            <a:spLocks noGrp="1"/>
          </p:cNvSpPr>
          <p:nvPr>
            <p:ph sz="half" idx="1"/>
          </p:nvPr>
        </p:nvSpPr>
        <p:spPr>
          <a:xfrm>
            <a:off x="949728" y="1697021"/>
            <a:ext cx="10307783" cy="311053"/>
          </a:xfrm>
        </p:spPr>
        <p:txBody>
          <a:bodyPr>
            <a:noAutofit/>
          </a:bodyPr>
          <a:lstStyle/>
          <a:p>
            <a:pPr marL="0" indent="0" algn="ctr">
              <a:buNone/>
            </a:pPr>
            <a:r>
              <a:rPr lang="en-US" b="1"/>
              <a:t>Aggression/Violence Domain </a:t>
            </a:r>
          </a:p>
          <a:p>
            <a:pPr marL="0" indent="0">
              <a:buNone/>
            </a:pPr>
            <a:endParaRPr lang="en-US" b="1"/>
          </a:p>
        </p:txBody>
      </p:sp>
      <p:graphicFrame>
        <p:nvGraphicFramePr>
          <p:cNvPr id="5" name="Table 6">
            <a:extLst>
              <a:ext uri="{FF2B5EF4-FFF2-40B4-BE49-F238E27FC236}">
                <a16:creationId xmlns:a16="http://schemas.microsoft.com/office/drawing/2014/main" id="{DEE37E55-1A8F-4F43-AFE9-9876C1773F87}"/>
              </a:ext>
            </a:extLst>
          </p:cNvPr>
          <p:cNvGraphicFramePr>
            <a:graphicFrameLocks noGrp="1"/>
          </p:cNvGraphicFramePr>
          <p:nvPr/>
        </p:nvGraphicFramePr>
        <p:xfrm>
          <a:off x="472441" y="2240280"/>
          <a:ext cx="11262360" cy="3586600"/>
        </p:xfrm>
        <a:graphic>
          <a:graphicData uri="http://schemas.openxmlformats.org/drawingml/2006/table">
            <a:tbl>
              <a:tblPr firstRow="1">
                <a:tableStyleId>{5C22544A-7EE6-4342-B048-85BDC9FD1C3A}</a:tableStyleId>
              </a:tblPr>
              <a:tblGrid>
                <a:gridCol w="1536834">
                  <a:extLst>
                    <a:ext uri="{9D8B030D-6E8A-4147-A177-3AD203B41FA5}">
                      <a16:colId xmlns:a16="http://schemas.microsoft.com/office/drawing/2014/main" val="3408486179"/>
                    </a:ext>
                  </a:extLst>
                </a:gridCol>
                <a:gridCol w="3874168">
                  <a:extLst>
                    <a:ext uri="{9D8B030D-6E8A-4147-A177-3AD203B41FA5}">
                      <a16:colId xmlns:a16="http://schemas.microsoft.com/office/drawing/2014/main" val="1346365280"/>
                    </a:ext>
                  </a:extLst>
                </a:gridCol>
                <a:gridCol w="2887579">
                  <a:extLst>
                    <a:ext uri="{9D8B030D-6E8A-4147-A177-3AD203B41FA5}">
                      <a16:colId xmlns:a16="http://schemas.microsoft.com/office/drawing/2014/main" val="1058170210"/>
                    </a:ext>
                  </a:extLst>
                </a:gridCol>
                <a:gridCol w="2963779">
                  <a:extLst>
                    <a:ext uri="{9D8B030D-6E8A-4147-A177-3AD203B41FA5}">
                      <a16:colId xmlns:a16="http://schemas.microsoft.com/office/drawing/2014/main" val="350037698"/>
                    </a:ext>
                  </a:extLst>
                </a:gridCol>
              </a:tblGrid>
              <a:tr h="656548">
                <a:tc>
                  <a:txBody>
                    <a:bodyPr/>
                    <a:lstStyle/>
                    <a:p>
                      <a:r>
                        <a:rPr lang="en-US" sz="1700">
                          <a:solidFill>
                            <a:schemeClr val="tx1"/>
                          </a:solidFill>
                        </a:rPr>
                        <a:t>Risk Level </a:t>
                      </a:r>
                    </a:p>
                  </a:txBody>
                  <a:tcPr marL="91441" marR="91441" anchor="ctr">
                    <a:solidFill>
                      <a:schemeClr val="accent3"/>
                    </a:solidFill>
                  </a:tcPr>
                </a:tc>
                <a:tc>
                  <a:txBody>
                    <a:bodyPr/>
                    <a:lstStyle/>
                    <a:p>
                      <a:r>
                        <a:rPr lang="en-US" sz="1700">
                          <a:solidFill>
                            <a:schemeClr val="tx1"/>
                          </a:solidFill>
                        </a:rPr>
                        <a:t>General Recommendation </a:t>
                      </a:r>
                    </a:p>
                  </a:txBody>
                  <a:tcPr marL="91441" marR="91441" anchor="ctr">
                    <a:solidFill>
                      <a:schemeClr val="accent3"/>
                    </a:solidFill>
                  </a:tcPr>
                </a:tc>
                <a:tc>
                  <a:txBody>
                    <a:bodyPr/>
                    <a:lstStyle/>
                    <a:p>
                      <a:r>
                        <a:rPr lang="en-US" sz="1700">
                          <a:solidFill>
                            <a:schemeClr val="tx1"/>
                          </a:solidFill>
                        </a:rPr>
                        <a:t>Services and Providers</a:t>
                      </a:r>
                    </a:p>
                  </a:txBody>
                  <a:tcPr marL="91441" marR="91441" anchor="ctr">
                    <a:solidFill>
                      <a:schemeClr val="accent3"/>
                    </a:solidFill>
                  </a:tcPr>
                </a:tc>
                <a:tc>
                  <a:txBody>
                    <a:bodyPr/>
                    <a:lstStyle/>
                    <a:p>
                      <a:r>
                        <a:rPr lang="en-US" sz="1700">
                          <a:solidFill>
                            <a:schemeClr val="tx1"/>
                          </a:solidFill>
                        </a:rPr>
                        <a:t>Description of Services </a:t>
                      </a:r>
                    </a:p>
                  </a:txBody>
                  <a:tcPr marL="91441" marR="91441" anchor="ctr">
                    <a:solidFill>
                      <a:schemeClr val="accent3"/>
                    </a:solidFill>
                  </a:tcPr>
                </a:tc>
                <a:extLst>
                  <a:ext uri="{0D108BD9-81ED-4DB2-BD59-A6C34878D82A}">
                    <a16:rowId xmlns:a16="http://schemas.microsoft.com/office/drawing/2014/main" val="1193667066"/>
                  </a:ext>
                </a:extLst>
              </a:tr>
              <a:tr h="836469">
                <a:tc>
                  <a:txBody>
                    <a:bodyPr/>
                    <a:lstStyle/>
                    <a:p>
                      <a:r>
                        <a:rPr lang="en-US" sz="1300">
                          <a:solidFill>
                            <a:schemeClr val="tx1"/>
                          </a:solidFill>
                        </a:rPr>
                        <a:t>Low</a:t>
                      </a:r>
                    </a:p>
                  </a:txBody>
                  <a:tcPr marL="91441" marR="91441"/>
                </a:tc>
                <a:tc>
                  <a:txBody>
                    <a:bodyPr/>
                    <a:lstStyle/>
                    <a:p>
                      <a:pPr marL="285750" indent="-285750">
                        <a:buFont typeface="Arial" panose="020B0604020202020204" pitchFamily="34" charset="0"/>
                        <a:buChar char="•"/>
                      </a:pPr>
                      <a:r>
                        <a:rPr lang="en-US" sz="1700">
                          <a:solidFill>
                            <a:schemeClr val="tx1"/>
                          </a:solidFill>
                        </a:rPr>
                        <a:t>Family Group Counseling</a:t>
                      </a:r>
                    </a:p>
                    <a:p>
                      <a:pPr marL="285750" indent="-285750">
                        <a:buFont typeface="Arial" panose="020B0604020202020204" pitchFamily="34" charset="0"/>
                        <a:buChar char="•"/>
                      </a:pPr>
                      <a:r>
                        <a:rPr lang="en-US" sz="1700">
                          <a:solidFill>
                            <a:schemeClr val="tx1"/>
                          </a:solidFill>
                        </a:rPr>
                        <a:t>Promote family engagement </a:t>
                      </a:r>
                    </a:p>
                  </a:txBody>
                  <a:tcPr marL="91441" marR="91441"/>
                </a:tc>
                <a:tc gridSpan="2">
                  <a:txBody>
                    <a:bodyPr/>
                    <a:lstStyle/>
                    <a:p>
                      <a:pPr algn="ctr"/>
                      <a:r>
                        <a:rPr lang="en-US" sz="1300">
                          <a:solidFill>
                            <a:schemeClr val="tx1"/>
                          </a:solidFill>
                        </a:rPr>
                        <a:t>Completed by Human Service Agency </a:t>
                      </a:r>
                    </a:p>
                  </a:txBody>
                  <a:tcPr marL="91441" marR="91441"/>
                </a:tc>
                <a:tc hMerge="1">
                  <a:txBody>
                    <a:bodyPr/>
                    <a:lstStyle/>
                    <a:p>
                      <a:endParaRPr lang="en-US"/>
                    </a:p>
                  </a:txBody>
                  <a:tcPr/>
                </a:tc>
                <a:extLst>
                  <a:ext uri="{0D108BD9-81ED-4DB2-BD59-A6C34878D82A}">
                    <a16:rowId xmlns:a16="http://schemas.microsoft.com/office/drawing/2014/main" val="4047074775"/>
                  </a:ext>
                </a:extLst>
              </a:tr>
              <a:tr h="864742">
                <a:tc>
                  <a:txBody>
                    <a:bodyPr/>
                    <a:lstStyle/>
                    <a:p>
                      <a:r>
                        <a:rPr lang="en-US" sz="1300">
                          <a:solidFill>
                            <a:schemeClr val="tx1"/>
                          </a:solidFill>
                        </a:rPr>
                        <a:t>Moderate </a:t>
                      </a:r>
                    </a:p>
                  </a:txBody>
                  <a:tcPr marL="91441" marR="91441"/>
                </a:tc>
                <a:tc>
                  <a:txBody>
                    <a:bodyPr/>
                    <a:lstStyle/>
                    <a:p>
                      <a:pPr marL="285750" indent="-285750">
                        <a:buFont typeface="Arial" panose="020B0604020202020204" pitchFamily="34" charset="0"/>
                        <a:buChar char="•"/>
                      </a:pPr>
                      <a:r>
                        <a:rPr lang="en-US" sz="1700">
                          <a:solidFill>
                            <a:schemeClr val="tx1"/>
                          </a:solidFill>
                        </a:rPr>
                        <a:t>MH Assessment Encouraged</a:t>
                      </a:r>
                    </a:p>
                    <a:p>
                      <a:pPr marL="285750" indent="-285750">
                        <a:buFont typeface="Arial" panose="020B0604020202020204" pitchFamily="34" charset="0"/>
                        <a:buChar char="•"/>
                      </a:pPr>
                      <a:r>
                        <a:rPr lang="en-US" sz="1700">
                          <a:solidFill>
                            <a:schemeClr val="tx1"/>
                          </a:solidFill>
                        </a:rPr>
                        <a:t>Other </a:t>
                      </a:r>
                      <a:r>
                        <a:rPr lang="en-US" sz="1700" err="1">
                          <a:solidFill>
                            <a:schemeClr val="tx1"/>
                          </a:solidFill>
                        </a:rPr>
                        <a:t>Txs</a:t>
                      </a:r>
                      <a:r>
                        <a:rPr lang="en-US" sz="1700">
                          <a:solidFill>
                            <a:schemeClr val="tx1"/>
                          </a:solidFill>
                        </a:rPr>
                        <a:t>: FFT, ART, CBT</a:t>
                      </a:r>
                    </a:p>
                  </a:txBody>
                  <a:tcPr marL="91441" marR="91441"/>
                </a:tc>
                <a:tc gridSpan="2">
                  <a:txBody>
                    <a:bodyPr/>
                    <a:lstStyle/>
                    <a:p>
                      <a:pPr algn="ctr"/>
                      <a:r>
                        <a:rPr lang="en-US" sz="1300">
                          <a:solidFill>
                            <a:schemeClr val="tx1"/>
                          </a:solidFill>
                        </a:rPr>
                        <a:t>Completed by Human Service Agency </a:t>
                      </a:r>
                    </a:p>
                  </a:txBody>
                  <a:tcPr marL="91441" marR="91441" anchor="ctr"/>
                </a:tc>
                <a:tc hMerge="1">
                  <a:txBody>
                    <a:bodyPr/>
                    <a:lstStyle/>
                    <a:p>
                      <a:endParaRPr lang="en-US"/>
                    </a:p>
                  </a:txBody>
                  <a:tcPr/>
                </a:tc>
                <a:extLst>
                  <a:ext uri="{0D108BD9-81ED-4DB2-BD59-A6C34878D82A}">
                    <a16:rowId xmlns:a16="http://schemas.microsoft.com/office/drawing/2014/main" val="1323900409"/>
                  </a:ext>
                </a:extLst>
              </a:tr>
              <a:tr h="1228841">
                <a:tc>
                  <a:txBody>
                    <a:bodyPr/>
                    <a:lstStyle/>
                    <a:p>
                      <a:r>
                        <a:rPr lang="en-US" sz="1300">
                          <a:solidFill>
                            <a:schemeClr val="tx1"/>
                          </a:solidFill>
                        </a:rPr>
                        <a:t>High</a:t>
                      </a:r>
                    </a:p>
                  </a:txBody>
                  <a:tcPr marL="91441" marR="91441"/>
                </a:tc>
                <a:tc>
                  <a:txBody>
                    <a:bodyPr/>
                    <a:lstStyle/>
                    <a:p>
                      <a:pPr marL="285750" indent="-285750">
                        <a:buFont typeface="Arial" panose="020B0604020202020204" pitchFamily="34" charset="0"/>
                        <a:buChar char="•"/>
                      </a:pPr>
                      <a:r>
                        <a:rPr lang="en-US" sz="1700">
                          <a:solidFill>
                            <a:schemeClr val="tx1"/>
                          </a:solidFill>
                        </a:rPr>
                        <a:t>Day Treatment </a:t>
                      </a:r>
                    </a:p>
                    <a:p>
                      <a:pPr marL="285750" indent="-285750">
                        <a:buFont typeface="Arial" panose="020B0604020202020204" pitchFamily="34" charset="0"/>
                        <a:buChar char="•"/>
                      </a:pPr>
                      <a:r>
                        <a:rPr lang="en-US" sz="1700">
                          <a:solidFill>
                            <a:schemeClr val="tx1"/>
                          </a:solidFill>
                        </a:rPr>
                        <a:t>Outpatient treatment or Groups</a:t>
                      </a:r>
                    </a:p>
                    <a:p>
                      <a:pPr marL="285750" indent="-285750">
                        <a:buFont typeface="Arial" panose="020B0604020202020204" pitchFamily="34" charset="0"/>
                        <a:buChar char="•"/>
                      </a:pPr>
                      <a:r>
                        <a:rPr lang="en-US" sz="1700">
                          <a:solidFill>
                            <a:schemeClr val="tx1"/>
                          </a:solidFill>
                        </a:rPr>
                        <a:t>RCC Treatment Program </a:t>
                      </a:r>
                    </a:p>
                  </a:txBody>
                  <a:tcPr marL="91441" marR="91441"/>
                </a:tc>
                <a:tc gridSpan="2">
                  <a:txBody>
                    <a:bodyPr/>
                    <a:lstStyle/>
                    <a:p>
                      <a:pPr algn="ctr"/>
                      <a:r>
                        <a:rPr lang="en-US" sz="1300">
                          <a:solidFill>
                            <a:schemeClr val="tx1"/>
                          </a:solidFill>
                        </a:rPr>
                        <a:t>Completed by Human Service Agency  </a:t>
                      </a:r>
                    </a:p>
                  </a:txBody>
                  <a:tcPr marL="91441" marR="91441" anchor="ctr"/>
                </a:tc>
                <a:tc hMerge="1">
                  <a:txBody>
                    <a:bodyPr/>
                    <a:lstStyle/>
                    <a:p>
                      <a:endParaRPr lang="en-US"/>
                    </a:p>
                  </a:txBody>
                  <a:tcPr/>
                </a:tc>
                <a:extLst>
                  <a:ext uri="{0D108BD9-81ED-4DB2-BD59-A6C34878D82A}">
                    <a16:rowId xmlns:a16="http://schemas.microsoft.com/office/drawing/2014/main" val="1890609303"/>
                  </a:ext>
                </a:extLst>
              </a:tr>
            </a:tbl>
          </a:graphicData>
        </a:graphic>
      </p:graphicFrame>
      <p:sp>
        <p:nvSpPr>
          <p:cNvPr id="7" name="Rectangle 6">
            <a:extLst>
              <a:ext uri="{FF2B5EF4-FFF2-40B4-BE49-F238E27FC236}">
                <a16:creationId xmlns:a16="http://schemas.microsoft.com/office/drawing/2014/main" id="{F56E4DF2-20BD-4F6C-9540-4195AD149E46}"/>
              </a:ext>
            </a:extLst>
          </p:cNvPr>
          <p:cNvSpPr/>
          <p:nvPr/>
        </p:nvSpPr>
        <p:spPr>
          <a:xfrm rot="-1200000">
            <a:off x="1872421" y="1771499"/>
            <a:ext cx="1836101" cy="473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1" b="1">
                <a:solidFill>
                  <a:schemeClr val="bg1"/>
                </a:solidFill>
              </a:rPr>
              <a:t>EXAMPLE</a:t>
            </a:r>
          </a:p>
        </p:txBody>
      </p:sp>
      <p:sp>
        <p:nvSpPr>
          <p:cNvPr id="8" name="TextBox 7">
            <a:extLst>
              <a:ext uri="{FF2B5EF4-FFF2-40B4-BE49-F238E27FC236}">
                <a16:creationId xmlns:a16="http://schemas.microsoft.com/office/drawing/2014/main" id="{DD85BA27-18DB-431C-AA86-BB9BCDB9B367}"/>
              </a:ext>
            </a:extLst>
          </p:cNvPr>
          <p:cNvSpPr txBox="1"/>
          <p:nvPr/>
        </p:nvSpPr>
        <p:spPr>
          <a:xfrm>
            <a:off x="1755031" y="5980239"/>
            <a:ext cx="9792075" cy="646587"/>
          </a:xfrm>
          <a:prstGeom prst="rect">
            <a:avLst/>
          </a:prstGeom>
          <a:solidFill>
            <a:schemeClr val="accent5"/>
          </a:solidFill>
        </p:spPr>
        <p:txBody>
          <a:bodyPr wrap="square" rtlCol="0">
            <a:spAutoFit/>
          </a:bodyPr>
          <a:lstStyle/>
          <a:p>
            <a:r>
              <a:rPr lang="en-US" sz="1801" b="1"/>
              <a:t>County service matrices are not prescriptive. They are intended to serve as a guide for human service professionals in matching services to a youth’s individually identified need(s).</a:t>
            </a:r>
          </a:p>
        </p:txBody>
      </p:sp>
      <p:pic>
        <p:nvPicPr>
          <p:cNvPr id="6" name="Picture 5">
            <a:extLst>
              <a:ext uri="{FF2B5EF4-FFF2-40B4-BE49-F238E27FC236}">
                <a16:creationId xmlns:a16="http://schemas.microsoft.com/office/drawing/2014/main" id="{30786478-600D-4E5B-AFE4-7AB7C7A2C10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2899" y="5866935"/>
            <a:ext cx="798478" cy="798478"/>
          </a:xfrm>
          <a:prstGeom prst="rect">
            <a:avLst/>
          </a:prstGeom>
        </p:spPr>
      </p:pic>
    </p:spTree>
    <p:extLst>
      <p:ext uri="{BB962C8B-B14F-4D97-AF65-F5344CB8AC3E}">
        <p14:creationId xmlns:p14="http://schemas.microsoft.com/office/powerpoint/2010/main" val="4009388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2">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4">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6">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19">
            <a:extLst>
              <a:ext uri="{FF2B5EF4-FFF2-40B4-BE49-F238E27FC236}">
                <a16:creationId xmlns:a16="http://schemas.microsoft.com/office/drawing/2014/main" id="{83F857CC-4205-BC89-AEED-1F473FD4BC67}"/>
              </a:ext>
            </a:extLst>
          </p:cNvPr>
          <p:cNvSpPr>
            <a:spLocks noGrp="1"/>
          </p:cNvSpPr>
          <p:nvPr>
            <p:ph sz="half" idx="1"/>
          </p:nvPr>
        </p:nvSpPr>
        <p:spPr>
          <a:xfrm>
            <a:off x="1431508" y="339365"/>
            <a:ext cx="4574298" cy="6372519"/>
          </a:xfrm>
        </p:spPr>
        <p:txBody>
          <a:bodyPr vert="horz" lIns="91440" tIns="45720" rIns="91440" bIns="45720" rtlCol="0" anchor="t">
            <a:normAutofit fontScale="55000" lnSpcReduction="20000"/>
          </a:bodyPr>
          <a:lstStyle/>
          <a:p>
            <a:pPr marL="0" indent="0">
              <a:lnSpc>
                <a:spcPct val="160000"/>
              </a:lnSpc>
              <a:buNone/>
            </a:pPr>
            <a:r>
              <a:rPr lang="en-US" sz="4500" b="1" u="sng">
                <a:solidFill>
                  <a:schemeClr val="bg1"/>
                </a:solidFill>
              </a:rPr>
              <a:t>Learning Objectives</a:t>
            </a:r>
          </a:p>
          <a:p>
            <a:pPr marL="285750" marR="0" lvl="0" indent="-285750">
              <a:lnSpc>
                <a:spcPct val="170000"/>
              </a:lnSpc>
              <a:spcBef>
                <a:spcPts val="0"/>
              </a:spcBef>
              <a:spcAft>
                <a:spcPts val="0"/>
              </a:spcAft>
              <a:buFont typeface="Wingdings" panose="05000000000000000000" pitchFamily="2" charset="2"/>
              <a:buChar char="§"/>
            </a:pPr>
            <a:r>
              <a:rPr lang="en-US" sz="4500">
                <a:solidFill>
                  <a:schemeClr val="bg1"/>
                </a:solidFill>
                <a:effectLst/>
                <a:cs typeface="Times New Roman" panose="02020603050405020304" pitchFamily="18" charset="0"/>
              </a:rPr>
              <a:t>History of the TDO project </a:t>
            </a:r>
          </a:p>
          <a:p>
            <a:pPr marL="285750" marR="0" lvl="0" indent="-285750">
              <a:lnSpc>
                <a:spcPct val="170000"/>
              </a:lnSpc>
              <a:spcBef>
                <a:spcPts val="0"/>
              </a:spcBef>
              <a:spcAft>
                <a:spcPts val="0"/>
              </a:spcAft>
              <a:buFont typeface="Wingdings" panose="05000000000000000000" pitchFamily="2" charset="2"/>
              <a:buChar char="§"/>
            </a:pPr>
            <a:r>
              <a:rPr lang="en-US" sz="4500">
                <a:solidFill>
                  <a:schemeClr val="bg1"/>
                </a:solidFill>
                <a:effectLst/>
                <a:cs typeface="Times New Roman" panose="02020603050405020304" pitchFamily="18" charset="0"/>
              </a:rPr>
              <a:t>Youth Justice Strategic Plan </a:t>
            </a:r>
          </a:p>
          <a:p>
            <a:pPr marL="285750" marR="0" lvl="0" indent="-285750">
              <a:lnSpc>
                <a:spcPct val="170000"/>
              </a:lnSpc>
              <a:spcBef>
                <a:spcPts val="0"/>
              </a:spcBef>
              <a:spcAft>
                <a:spcPts val="0"/>
              </a:spcAft>
              <a:buFont typeface="Wingdings" panose="05000000000000000000" pitchFamily="2" charset="2"/>
              <a:buChar char="§"/>
            </a:pPr>
            <a:r>
              <a:rPr lang="en-US" sz="4500">
                <a:solidFill>
                  <a:schemeClr val="bg1"/>
                </a:solidFill>
                <a:effectLst/>
                <a:cs typeface="Times New Roman" panose="02020603050405020304" pitchFamily="18" charset="0"/>
              </a:rPr>
              <a:t>Research Highlights and YJ Data</a:t>
            </a:r>
          </a:p>
          <a:p>
            <a:pPr marL="285750" indent="-285750">
              <a:lnSpc>
                <a:spcPct val="170000"/>
              </a:lnSpc>
              <a:spcBef>
                <a:spcPts val="0"/>
              </a:spcBef>
              <a:buFont typeface="Wingdings" panose="05000000000000000000" pitchFamily="2" charset="2"/>
              <a:buChar char="§"/>
            </a:pPr>
            <a:r>
              <a:rPr lang="en-US" sz="4500">
                <a:solidFill>
                  <a:schemeClr val="bg1"/>
                </a:solidFill>
                <a:cs typeface="Times New Roman" panose="02020603050405020304" pitchFamily="18" charset="0"/>
              </a:rPr>
              <a:t>YASI 101</a:t>
            </a:r>
          </a:p>
          <a:p>
            <a:pPr marL="285750" indent="-285750">
              <a:lnSpc>
                <a:spcPct val="170000"/>
              </a:lnSpc>
              <a:spcBef>
                <a:spcPts val="0"/>
              </a:spcBef>
              <a:buFont typeface="Wingdings" panose="05000000000000000000" pitchFamily="2" charset="2"/>
              <a:buChar char="§"/>
            </a:pPr>
            <a:r>
              <a:rPr lang="en-US" sz="4500">
                <a:solidFill>
                  <a:schemeClr val="bg1"/>
                </a:solidFill>
                <a:effectLst/>
                <a:cs typeface="Times New Roman" panose="02020603050405020304" pitchFamily="18" charset="0"/>
              </a:rPr>
              <a:t>YJ Court Report</a:t>
            </a:r>
            <a:endParaRPr lang="en-US" sz="4500">
              <a:solidFill>
                <a:schemeClr val="bg1"/>
              </a:solidFill>
              <a:cs typeface="Times New Roman" panose="02020603050405020304" pitchFamily="18" charset="0"/>
            </a:endParaRPr>
          </a:p>
          <a:p>
            <a:pPr marL="285750" marR="0" lvl="0" indent="-285750">
              <a:lnSpc>
                <a:spcPct val="170000"/>
              </a:lnSpc>
              <a:spcBef>
                <a:spcPts val="0"/>
              </a:spcBef>
              <a:spcAft>
                <a:spcPts val="0"/>
              </a:spcAft>
              <a:buFont typeface="Wingdings" panose="05000000000000000000" pitchFamily="2" charset="2"/>
              <a:buChar char="§"/>
            </a:pPr>
            <a:r>
              <a:rPr lang="en-US" sz="4500">
                <a:solidFill>
                  <a:schemeClr val="bg1"/>
                </a:solidFill>
                <a:cs typeface="Times New Roman" panose="02020603050405020304" pitchFamily="18" charset="0"/>
              </a:rPr>
              <a:t>Writing YJ TDO Conditions</a:t>
            </a:r>
          </a:p>
          <a:p>
            <a:pPr marL="285750" marR="0" lvl="0" indent="-285750">
              <a:lnSpc>
                <a:spcPct val="170000"/>
              </a:lnSpc>
              <a:spcBef>
                <a:spcPts val="0"/>
              </a:spcBef>
              <a:spcAft>
                <a:spcPts val="0"/>
              </a:spcAft>
              <a:buFont typeface="Wingdings" panose="05000000000000000000" pitchFamily="2" charset="2"/>
              <a:buChar char="§"/>
            </a:pPr>
            <a:r>
              <a:rPr lang="en-US" sz="4500">
                <a:solidFill>
                  <a:schemeClr val="bg1"/>
                </a:solidFill>
                <a:effectLst/>
                <a:latin typeface="Roboto"/>
                <a:ea typeface="Roboto"/>
                <a:cs typeface="Times New Roman"/>
              </a:rPr>
              <a:t>YJ Case Planning with TDO</a:t>
            </a:r>
          </a:p>
          <a:p>
            <a:pPr marL="285750" marR="0" lvl="0" indent="-285750">
              <a:lnSpc>
                <a:spcPct val="170000"/>
              </a:lnSpc>
              <a:spcBef>
                <a:spcPts val="0"/>
              </a:spcBef>
              <a:buFont typeface="Wingdings" panose="05000000000000000000" pitchFamily="2" charset="2"/>
              <a:buChar char="§"/>
            </a:pPr>
            <a:r>
              <a:rPr lang="en-US" sz="4500">
                <a:solidFill>
                  <a:schemeClr val="bg1"/>
                </a:solidFill>
                <a:cs typeface="Times New Roman" panose="02020603050405020304" pitchFamily="18" charset="0"/>
              </a:rPr>
              <a:t>Research Cited</a:t>
            </a:r>
            <a:endParaRPr lang="en-US" sz="4500">
              <a:solidFill>
                <a:schemeClr val="bg1"/>
              </a:solidFill>
              <a:effectLst/>
              <a:cs typeface="Times New Roman" panose="02020603050405020304" pitchFamily="18" charset="0"/>
            </a:endParaRPr>
          </a:p>
          <a:p>
            <a:pPr marL="0" indent="0">
              <a:buNone/>
            </a:pPr>
            <a:endParaRPr lang="en-US" sz="1300"/>
          </a:p>
        </p:txBody>
      </p:sp>
      <p:sp>
        <p:nvSpPr>
          <p:cNvPr id="21" name="Content Placeholder 20">
            <a:extLst>
              <a:ext uri="{FF2B5EF4-FFF2-40B4-BE49-F238E27FC236}">
                <a16:creationId xmlns:a16="http://schemas.microsoft.com/office/drawing/2014/main" id="{089014DA-0D49-E580-D7F7-B27FD8777903}"/>
              </a:ext>
            </a:extLst>
          </p:cNvPr>
          <p:cNvSpPr>
            <a:spLocks noGrp="1"/>
          </p:cNvSpPr>
          <p:nvPr>
            <p:ph sz="half" idx="2"/>
          </p:nvPr>
        </p:nvSpPr>
        <p:spPr>
          <a:xfrm>
            <a:off x="6404691" y="499621"/>
            <a:ext cx="5548497" cy="5524107"/>
          </a:xfrm>
        </p:spPr>
        <p:txBody>
          <a:bodyPr>
            <a:normAutofit fontScale="55000" lnSpcReduction="20000"/>
          </a:bodyPr>
          <a:lstStyle/>
          <a:p>
            <a:pPr marL="0" indent="0">
              <a:buNone/>
            </a:pPr>
            <a:r>
              <a:rPr lang="en-US" sz="4600" b="1" u="sng"/>
              <a:t>Continuing Education Credits</a:t>
            </a:r>
          </a:p>
          <a:p>
            <a:pPr marL="0" indent="0">
              <a:buNone/>
            </a:pPr>
            <a:endParaRPr lang="en-US"/>
          </a:p>
          <a:p>
            <a:pPr marL="0" indent="0">
              <a:buNone/>
            </a:pPr>
            <a:r>
              <a:rPr lang="en-US" sz="4500"/>
              <a:t>Judicial Officers</a:t>
            </a:r>
          </a:p>
          <a:p>
            <a:pPr lvl="1">
              <a:lnSpc>
                <a:spcPct val="120000"/>
              </a:lnSpc>
              <a:spcBef>
                <a:spcPts val="0"/>
              </a:spcBef>
            </a:pPr>
            <a:r>
              <a:rPr lang="en-US" sz="3800"/>
              <a:t>A Certificate of Attendance will be distributed to judges and court commissioners</a:t>
            </a:r>
          </a:p>
          <a:p>
            <a:pPr marL="457180" lvl="1" indent="0">
              <a:lnSpc>
                <a:spcPct val="120000"/>
              </a:lnSpc>
              <a:buNone/>
            </a:pPr>
            <a:endParaRPr lang="en-US" sz="3800"/>
          </a:p>
          <a:p>
            <a:pPr marL="0" indent="0">
              <a:buNone/>
            </a:pPr>
            <a:r>
              <a:rPr lang="en-US" sz="4500"/>
              <a:t>Social Workers</a:t>
            </a:r>
          </a:p>
          <a:p>
            <a:pPr lvl="1">
              <a:lnSpc>
                <a:spcPct val="120000"/>
              </a:lnSpc>
              <a:spcBef>
                <a:spcPts val="0"/>
              </a:spcBef>
            </a:pPr>
            <a:r>
              <a:rPr lang="en-US" sz="3800"/>
              <a:t>Individuals responsible for entering training in PDS Online (see instructions)</a:t>
            </a:r>
          </a:p>
          <a:p>
            <a:pPr marL="0" indent="0">
              <a:buNone/>
            </a:pPr>
            <a:endParaRPr lang="en-US" sz="3400"/>
          </a:p>
          <a:p>
            <a:pPr marL="0" indent="0">
              <a:buNone/>
            </a:pPr>
            <a:r>
              <a:rPr lang="en-US" sz="4500"/>
              <a:t>Attorneys</a:t>
            </a:r>
          </a:p>
          <a:p>
            <a:pPr lvl="1">
              <a:lnSpc>
                <a:spcPct val="120000"/>
              </a:lnSpc>
              <a:spcBef>
                <a:spcPts val="0"/>
              </a:spcBef>
            </a:pPr>
            <a:r>
              <a:rPr lang="en-US" sz="3800"/>
              <a:t>CCIP will apply for CLE credits</a:t>
            </a:r>
          </a:p>
        </p:txBody>
      </p:sp>
    </p:spTree>
    <p:custDataLst>
      <p:tags r:id="rId1"/>
    </p:custDataLst>
    <p:extLst>
      <p:ext uri="{BB962C8B-B14F-4D97-AF65-F5344CB8AC3E}">
        <p14:creationId xmlns:p14="http://schemas.microsoft.com/office/powerpoint/2010/main" val="2277260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E4D52-B142-3421-1F48-46F75DE4748D}"/>
              </a:ext>
            </a:extLst>
          </p:cNvPr>
          <p:cNvSpPr>
            <a:spLocks noGrp="1"/>
          </p:cNvSpPr>
          <p:nvPr>
            <p:ph type="title"/>
          </p:nvPr>
        </p:nvSpPr>
        <p:spPr>
          <a:solidFill>
            <a:srgbClr val="FFC000"/>
          </a:solidFill>
        </p:spPr>
        <p:txBody>
          <a:bodyPr/>
          <a:lstStyle/>
          <a:p>
            <a:r>
              <a:rPr lang="en-US"/>
              <a:t>Example Evidence-Based Case Plan</a:t>
            </a:r>
          </a:p>
        </p:txBody>
      </p:sp>
      <p:graphicFrame>
        <p:nvGraphicFramePr>
          <p:cNvPr id="8" name="Content Placeholder 7">
            <a:extLst>
              <a:ext uri="{FF2B5EF4-FFF2-40B4-BE49-F238E27FC236}">
                <a16:creationId xmlns:a16="http://schemas.microsoft.com/office/drawing/2014/main" id="{E31F4C05-5655-49F4-A4C1-5AFE18C8C385}"/>
              </a:ext>
            </a:extLst>
          </p:cNvPr>
          <p:cNvGraphicFramePr>
            <a:graphicFrameLocks noGrp="1"/>
          </p:cNvGraphicFramePr>
          <p:nvPr>
            <p:ph idx="1"/>
            <p:extLst>
              <p:ext uri="{D42A27DB-BD31-4B8C-83A1-F6EECF244321}">
                <p14:modId xmlns:p14="http://schemas.microsoft.com/office/powerpoint/2010/main" val="188950614"/>
              </p:ext>
            </p:extLst>
          </p:nvPr>
        </p:nvGraphicFramePr>
        <p:xfrm>
          <a:off x="88901" y="1028700"/>
          <a:ext cx="11976099" cy="5194299"/>
        </p:xfrm>
        <a:graphic>
          <a:graphicData uri="http://schemas.openxmlformats.org/drawingml/2006/table">
            <a:tbl>
              <a:tblPr>
                <a:tableStyleId>{5C22544A-7EE6-4342-B048-85BDC9FD1C3A}</a:tableStyleId>
              </a:tblPr>
              <a:tblGrid>
                <a:gridCol w="2077673">
                  <a:extLst>
                    <a:ext uri="{9D8B030D-6E8A-4147-A177-3AD203B41FA5}">
                      <a16:colId xmlns:a16="http://schemas.microsoft.com/office/drawing/2014/main" val="1502342907"/>
                    </a:ext>
                  </a:extLst>
                </a:gridCol>
                <a:gridCol w="3087014">
                  <a:extLst>
                    <a:ext uri="{9D8B030D-6E8A-4147-A177-3AD203B41FA5}">
                      <a16:colId xmlns:a16="http://schemas.microsoft.com/office/drawing/2014/main" val="1564201925"/>
                    </a:ext>
                  </a:extLst>
                </a:gridCol>
                <a:gridCol w="3185173">
                  <a:extLst>
                    <a:ext uri="{9D8B030D-6E8A-4147-A177-3AD203B41FA5}">
                      <a16:colId xmlns:a16="http://schemas.microsoft.com/office/drawing/2014/main" val="3167755802"/>
                    </a:ext>
                  </a:extLst>
                </a:gridCol>
                <a:gridCol w="3626239">
                  <a:extLst>
                    <a:ext uri="{9D8B030D-6E8A-4147-A177-3AD203B41FA5}">
                      <a16:colId xmlns:a16="http://schemas.microsoft.com/office/drawing/2014/main" val="3895305991"/>
                    </a:ext>
                  </a:extLst>
                </a:gridCol>
              </a:tblGrid>
              <a:tr h="725866">
                <a:tc>
                  <a:txBody>
                    <a:bodyPr/>
                    <a:lstStyle/>
                    <a:p>
                      <a:pPr marL="0" marR="0" algn="ctr">
                        <a:spcBef>
                          <a:spcPts val="0"/>
                        </a:spcBef>
                        <a:spcAft>
                          <a:spcPts val="0"/>
                        </a:spcAft>
                      </a:pPr>
                      <a:r>
                        <a:rPr lang="en-US" sz="1600" b="1">
                          <a:effectLst/>
                        </a:rPr>
                        <a:t>Priority Need Area </a:t>
                      </a:r>
                      <a:endParaRPr lang="en-US" sz="1600" b="1">
                        <a:effectLst/>
                        <a:latin typeface="Times New Roman" panose="02020603050405020304" pitchFamily="18" charset="0"/>
                        <a:ea typeface="Calibri" panose="020F0502020204030204" pitchFamily="34" charset="0"/>
                      </a:endParaRPr>
                    </a:p>
                  </a:txBody>
                  <a:tcPr marL="68580" marR="68580" marT="0" marB="0" anchor="ctr">
                    <a:solidFill>
                      <a:schemeClr val="accent6">
                        <a:lumMod val="85000"/>
                      </a:schemeClr>
                    </a:solidFill>
                  </a:tcPr>
                </a:tc>
                <a:tc>
                  <a:txBody>
                    <a:bodyPr/>
                    <a:lstStyle/>
                    <a:p>
                      <a:pPr marL="0" marR="0" algn="ctr">
                        <a:spcBef>
                          <a:spcPts val="0"/>
                        </a:spcBef>
                        <a:spcAft>
                          <a:spcPts val="0"/>
                        </a:spcAft>
                      </a:pPr>
                      <a:r>
                        <a:rPr lang="en-US" sz="1800" b="1">
                          <a:effectLst/>
                        </a:rPr>
                        <a:t>Target of behavior change</a:t>
                      </a:r>
                      <a:endParaRPr lang="en-US" sz="1800" b="1">
                        <a:effectLst/>
                        <a:latin typeface="Times New Roman" panose="02020603050405020304" pitchFamily="18" charset="0"/>
                        <a:ea typeface="Calibri" panose="020F0502020204030204" pitchFamily="34" charset="0"/>
                      </a:endParaRPr>
                    </a:p>
                  </a:txBody>
                  <a:tcPr marL="68580" marR="68580" marT="0" marB="0" anchor="ctr">
                    <a:solidFill>
                      <a:schemeClr val="accent6">
                        <a:lumMod val="85000"/>
                      </a:schemeClr>
                    </a:solidFill>
                  </a:tcPr>
                </a:tc>
                <a:tc>
                  <a:txBody>
                    <a:bodyPr/>
                    <a:lstStyle/>
                    <a:p>
                      <a:pPr marL="0" marR="0" algn="ctr">
                        <a:spcBef>
                          <a:spcPts val="0"/>
                        </a:spcBef>
                        <a:spcAft>
                          <a:spcPts val="0"/>
                        </a:spcAft>
                      </a:pPr>
                      <a:r>
                        <a:rPr lang="en-CA" sz="1800" b="1">
                          <a:effectLst/>
                        </a:rPr>
                        <a:t>Identified goal</a:t>
                      </a:r>
                      <a:endParaRPr lang="en-US" sz="1800" b="1">
                        <a:effectLst/>
                        <a:latin typeface="Times New Roman" panose="02020603050405020304" pitchFamily="18" charset="0"/>
                        <a:ea typeface="Calibri" panose="020F0502020204030204" pitchFamily="34" charset="0"/>
                      </a:endParaRPr>
                    </a:p>
                  </a:txBody>
                  <a:tcPr marL="68580" marR="68580" marT="0" marB="0" anchor="ctr">
                    <a:solidFill>
                      <a:schemeClr val="accent6">
                        <a:lumMod val="85000"/>
                      </a:schemeClr>
                    </a:solidFill>
                  </a:tcPr>
                </a:tc>
                <a:tc>
                  <a:txBody>
                    <a:bodyPr/>
                    <a:lstStyle/>
                    <a:p>
                      <a:pPr marL="0" marR="0" algn="ctr">
                        <a:spcBef>
                          <a:spcPts val="0"/>
                        </a:spcBef>
                        <a:spcAft>
                          <a:spcPts val="0"/>
                        </a:spcAft>
                      </a:pPr>
                      <a:r>
                        <a:rPr lang="en-US" sz="1800" b="1">
                          <a:effectLst/>
                          <a:latin typeface="+mn-lt"/>
                          <a:ea typeface="Calibri" panose="020F0502020204030204" pitchFamily="34" charset="0"/>
                        </a:rPr>
                        <a:t>Action Step</a:t>
                      </a:r>
                    </a:p>
                  </a:txBody>
                  <a:tcPr marL="68580" marR="68580" marT="0" marB="0" anchor="ctr">
                    <a:solidFill>
                      <a:schemeClr val="accent6">
                        <a:lumMod val="85000"/>
                      </a:schemeClr>
                    </a:solidFill>
                  </a:tcPr>
                </a:tc>
                <a:extLst>
                  <a:ext uri="{0D108BD9-81ED-4DB2-BD59-A6C34878D82A}">
                    <a16:rowId xmlns:a16="http://schemas.microsoft.com/office/drawing/2014/main" val="1686477854"/>
                  </a:ext>
                </a:extLst>
              </a:tr>
              <a:tr h="1885757">
                <a:tc>
                  <a:txBody>
                    <a:bodyPr/>
                    <a:lstStyle/>
                    <a:p>
                      <a:pPr marL="0" marR="0" algn="ctr">
                        <a:spcBef>
                          <a:spcPts val="0"/>
                        </a:spcBef>
                        <a:spcAft>
                          <a:spcPts val="0"/>
                        </a:spcAft>
                      </a:pPr>
                      <a:r>
                        <a:rPr lang="en-US" sz="1800" b="1">
                          <a:effectLst/>
                          <a:latin typeface="+mn-lt"/>
                        </a:rPr>
                        <a:t>Skills</a:t>
                      </a:r>
                      <a:endParaRPr lang="en-US" sz="1800" b="1">
                        <a:effectLst/>
                        <a:latin typeface="+mn-lt"/>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0" marR="0">
                        <a:spcBef>
                          <a:spcPts val="0"/>
                        </a:spcBef>
                        <a:spcAft>
                          <a:spcPts val="0"/>
                        </a:spcAft>
                      </a:pPr>
                      <a:r>
                        <a:rPr lang="en-CA" sz="1600" spc="75">
                          <a:effectLst/>
                          <a:latin typeface="+mn-lt"/>
                        </a:rPr>
                        <a:t>Understands that there are good and bad consequences but sometimes fails to identify them.</a:t>
                      </a:r>
                      <a:endParaRPr lang="en-US" sz="1600">
                        <a:effectLst/>
                        <a:latin typeface="+mn-lt"/>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0" marR="0">
                        <a:spcBef>
                          <a:spcPts val="0"/>
                        </a:spcBef>
                        <a:spcAft>
                          <a:spcPts val="0"/>
                        </a:spcAft>
                      </a:pPr>
                      <a:r>
                        <a:rPr lang="en-US" sz="1600">
                          <a:effectLst/>
                          <a:latin typeface="+mn-lt"/>
                        </a:rPr>
                        <a:t>Learn how to stop and think about the consequences of my behavior to avoid breaking rules.</a:t>
                      </a:r>
                      <a:endParaRPr lang="en-US" sz="1600">
                        <a:effectLst/>
                        <a:latin typeface="+mn-lt"/>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0" marR="0">
                        <a:spcBef>
                          <a:spcPts val="0"/>
                        </a:spcBef>
                        <a:spcAft>
                          <a:spcPts val="0"/>
                        </a:spcAft>
                      </a:pPr>
                      <a:r>
                        <a:rPr lang="en-US" sz="1600">
                          <a:effectLst/>
                          <a:latin typeface="+mn-lt"/>
                          <a:ea typeface="Calibri" panose="020F0502020204030204" pitchFamily="34" charset="0"/>
                        </a:rPr>
                        <a:t>Katie and her mom will meet next Tuesday to discuss 4 steps to improve communication with each other.</a:t>
                      </a:r>
                    </a:p>
                  </a:txBody>
                  <a:tcPr marL="68580" marR="68580" marT="0" marB="0" anchor="ctr">
                    <a:solidFill>
                      <a:schemeClr val="accent2">
                        <a:lumMod val="20000"/>
                        <a:lumOff val="80000"/>
                      </a:schemeClr>
                    </a:solidFill>
                  </a:tcPr>
                </a:tc>
                <a:extLst>
                  <a:ext uri="{0D108BD9-81ED-4DB2-BD59-A6C34878D82A}">
                    <a16:rowId xmlns:a16="http://schemas.microsoft.com/office/drawing/2014/main" val="3646735870"/>
                  </a:ext>
                </a:extLst>
              </a:tr>
              <a:tr h="1291338">
                <a:tc>
                  <a:txBody>
                    <a:bodyPr/>
                    <a:lstStyle/>
                    <a:p>
                      <a:pPr marL="0" marR="0" algn="ctr">
                        <a:spcBef>
                          <a:spcPts val="0"/>
                        </a:spcBef>
                        <a:spcAft>
                          <a:spcPts val="0"/>
                        </a:spcAft>
                      </a:pPr>
                      <a:r>
                        <a:rPr lang="en-US" sz="1800" b="1">
                          <a:effectLst/>
                          <a:latin typeface="+mn-lt"/>
                        </a:rPr>
                        <a:t>Attitudes</a:t>
                      </a:r>
                      <a:endParaRPr lang="en-US" sz="1800" b="1">
                        <a:effectLst/>
                        <a:latin typeface="+mn-lt"/>
                        <a:ea typeface="Calibri" panose="020F0502020204030204" pitchFamily="34" charset="0"/>
                      </a:endParaRPr>
                    </a:p>
                  </a:txBody>
                  <a:tcPr marL="68580" marR="68580" marT="0" marB="0" anchor="ctr">
                    <a:solidFill>
                      <a:schemeClr val="accent5">
                        <a:lumMod val="20000"/>
                        <a:lumOff val="80000"/>
                      </a:schemeClr>
                    </a:solidFill>
                  </a:tcPr>
                </a:tc>
                <a:tc>
                  <a:txBody>
                    <a:bodyPr/>
                    <a:lstStyle/>
                    <a:p>
                      <a:pPr marL="0" marR="0">
                        <a:spcBef>
                          <a:spcPts val="0"/>
                        </a:spcBef>
                        <a:spcAft>
                          <a:spcPts val="0"/>
                        </a:spcAft>
                      </a:pPr>
                      <a:r>
                        <a:rPr lang="en-US" sz="1600">
                          <a:effectLst/>
                          <a:latin typeface="+mn-lt"/>
                        </a:rPr>
                        <a:t>Expresses resentment toward authority (especially mother).</a:t>
                      </a:r>
                      <a:endParaRPr lang="en-US" sz="1600">
                        <a:effectLst/>
                        <a:latin typeface="+mn-lt"/>
                        <a:ea typeface="Calibri" panose="020F0502020204030204" pitchFamily="34" charset="0"/>
                      </a:endParaRPr>
                    </a:p>
                  </a:txBody>
                  <a:tcPr marL="68580" marR="68580" marT="0" marB="0" anchor="ctr">
                    <a:solidFill>
                      <a:schemeClr val="accent5">
                        <a:lumMod val="20000"/>
                        <a:lumOff val="80000"/>
                      </a:schemeClr>
                    </a:solidFill>
                  </a:tcPr>
                </a:tc>
                <a:tc>
                  <a:txBody>
                    <a:bodyPr/>
                    <a:lstStyle/>
                    <a:p>
                      <a:pPr marL="0" marR="0">
                        <a:spcBef>
                          <a:spcPts val="0"/>
                        </a:spcBef>
                        <a:spcAft>
                          <a:spcPts val="0"/>
                        </a:spcAft>
                      </a:pPr>
                      <a:r>
                        <a:rPr lang="en-US" sz="1600">
                          <a:effectLst/>
                          <a:latin typeface="+mn-lt"/>
                        </a:rPr>
                        <a:t>Learn the connection between my thoughts about mom’s authority and my violent behaviors.</a:t>
                      </a:r>
                      <a:endParaRPr lang="en-US" sz="1600">
                        <a:effectLst/>
                        <a:latin typeface="+mn-lt"/>
                        <a:ea typeface="Calibri" panose="020F0502020204030204" pitchFamily="34" charset="0"/>
                      </a:endParaRPr>
                    </a:p>
                  </a:txBody>
                  <a:tcPr marL="68580" marR="68580" marT="0" marB="0" anchor="ctr">
                    <a:solidFill>
                      <a:schemeClr val="accent5">
                        <a:lumMod val="20000"/>
                        <a:lumOff val="80000"/>
                      </a:schemeClr>
                    </a:solidFill>
                  </a:tcPr>
                </a:tc>
                <a:tc>
                  <a:txBody>
                    <a:bodyPr/>
                    <a:lstStyle/>
                    <a:p>
                      <a:pPr marL="0" marR="0">
                        <a:spcBef>
                          <a:spcPts val="0"/>
                        </a:spcBef>
                        <a:spcAft>
                          <a:spcPts val="0"/>
                        </a:spcAft>
                      </a:pPr>
                      <a:r>
                        <a:rPr lang="en-US" sz="1600">
                          <a:effectLst/>
                          <a:latin typeface="+mn-lt"/>
                          <a:ea typeface="Calibri" panose="020F0502020204030204" pitchFamily="34" charset="0"/>
                        </a:rPr>
                        <a:t>Katie and her mom will meet on  Tuesdays to identify 4 steps to communication and share their agreement with case manager. </a:t>
                      </a:r>
                    </a:p>
                  </a:txBody>
                  <a:tcPr marL="68580" marR="68580" marT="0" marB="0" anchor="ctr">
                    <a:solidFill>
                      <a:schemeClr val="accent5">
                        <a:lumMod val="20000"/>
                        <a:lumOff val="80000"/>
                      </a:schemeClr>
                    </a:solidFill>
                  </a:tcPr>
                </a:tc>
                <a:extLst>
                  <a:ext uri="{0D108BD9-81ED-4DB2-BD59-A6C34878D82A}">
                    <a16:rowId xmlns:a16="http://schemas.microsoft.com/office/drawing/2014/main" val="3225203389"/>
                  </a:ext>
                </a:extLst>
              </a:tr>
              <a:tr h="1291338">
                <a:tc>
                  <a:txBody>
                    <a:bodyPr/>
                    <a:lstStyle/>
                    <a:p>
                      <a:pPr marL="0" marR="0" algn="ctr">
                        <a:spcBef>
                          <a:spcPts val="0"/>
                        </a:spcBef>
                        <a:spcAft>
                          <a:spcPts val="0"/>
                        </a:spcAft>
                      </a:pPr>
                      <a:r>
                        <a:rPr lang="en-US" sz="1800" b="1">
                          <a:effectLst/>
                          <a:latin typeface="+mn-lt"/>
                        </a:rPr>
                        <a:t>Family</a:t>
                      </a:r>
                      <a:endParaRPr lang="en-US" sz="1800" b="1">
                        <a:effectLst/>
                        <a:latin typeface="+mn-lt"/>
                        <a:ea typeface="Calibri" panose="020F0502020204030204" pitchFamily="34" charset="0"/>
                      </a:endParaRPr>
                    </a:p>
                  </a:txBody>
                  <a:tcPr marL="68580" marR="68580" marT="0" marB="0" anchor="ctr">
                    <a:solidFill>
                      <a:schemeClr val="accent1">
                        <a:lumMod val="20000"/>
                        <a:lumOff val="80000"/>
                      </a:schemeClr>
                    </a:solidFill>
                  </a:tcPr>
                </a:tc>
                <a:tc>
                  <a:txBody>
                    <a:bodyPr/>
                    <a:lstStyle/>
                    <a:p>
                      <a:pPr marL="0" marR="0" algn="l">
                        <a:spcBef>
                          <a:spcPts val="0"/>
                        </a:spcBef>
                        <a:spcAft>
                          <a:spcPts val="0"/>
                        </a:spcAft>
                      </a:pPr>
                      <a:r>
                        <a:rPr lang="en-US" sz="1600">
                          <a:effectLst/>
                          <a:latin typeface="+mn-lt"/>
                        </a:rPr>
                        <a:t>Parents use inappropriate consequences for negative behavior.</a:t>
                      </a:r>
                      <a:endParaRPr lang="en-US" sz="1600">
                        <a:effectLst/>
                        <a:latin typeface="+mn-lt"/>
                        <a:ea typeface="Calibri" panose="020F0502020204030204" pitchFamily="34" charset="0"/>
                      </a:endParaRPr>
                    </a:p>
                  </a:txBody>
                  <a:tcPr marL="68580" marR="68580" marT="0" marB="0" anchor="ctr">
                    <a:solidFill>
                      <a:schemeClr val="accent1">
                        <a:lumMod val="20000"/>
                        <a:lumOff val="80000"/>
                      </a:schemeClr>
                    </a:solidFill>
                  </a:tcPr>
                </a:tc>
                <a:tc>
                  <a:txBody>
                    <a:bodyPr/>
                    <a:lstStyle/>
                    <a:p>
                      <a:pPr marL="0" marR="0" algn="l">
                        <a:spcBef>
                          <a:spcPts val="0"/>
                        </a:spcBef>
                        <a:spcAft>
                          <a:spcPts val="0"/>
                        </a:spcAft>
                      </a:pPr>
                      <a:r>
                        <a:rPr lang="en-US" sz="1600">
                          <a:effectLst/>
                          <a:latin typeface="+mn-lt"/>
                        </a:rPr>
                        <a:t>Develop appropriate consequences by parents.</a:t>
                      </a:r>
                      <a:endParaRPr lang="en-US" sz="1600">
                        <a:effectLst/>
                        <a:latin typeface="+mn-lt"/>
                        <a:ea typeface="Calibri" panose="020F0502020204030204" pitchFamily="34" charset="0"/>
                      </a:endParaRPr>
                    </a:p>
                  </a:txBody>
                  <a:tcPr marL="68580" marR="68580" marT="0" marB="0" anchor="ctr">
                    <a:solidFill>
                      <a:schemeClr val="accent1">
                        <a:lumMod val="20000"/>
                        <a:lumOff val="80000"/>
                      </a:schemeClr>
                    </a:solidFill>
                  </a:tcPr>
                </a:tc>
                <a:tc>
                  <a:txBody>
                    <a:bodyPr/>
                    <a:lstStyle/>
                    <a:p>
                      <a:pPr marL="0" marR="0" algn="l">
                        <a:spcBef>
                          <a:spcPts val="0"/>
                        </a:spcBef>
                        <a:spcAft>
                          <a:spcPts val="0"/>
                        </a:spcAft>
                      </a:pPr>
                      <a:r>
                        <a:rPr lang="en-US" sz="1600">
                          <a:effectLst/>
                          <a:latin typeface="+mn-lt"/>
                          <a:ea typeface="Calibri" panose="020F0502020204030204" pitchFamily="34" charset="0"/>
                        </a:rPr>
                        <a:t>Google appropriate consequences for 15 y/o by next Thursday and share with case manager during our meeting on Friday. </a:t>
                      </a:r>
                    </a:p>
                  </a:txBody>
                  <a:tcPr marL="68580" marR="68580" marT="0" marB="0" anchor="ctr">
                    <a:solidFill>
                      <a:schemeClr val="accent1">
                        <a:lumMod val="20000"/>
                        <a:lumOff val="80000"/>
                      </a:schemeClr>
                    </a:solidFill>
                  </a:tcPr>
                </a:tc>
                <a:extLst>
                  <a:ext uri="{0D108BD9-81ED-4DB2-BD59-A6C34878D82A}">
                    <a16:rowId xmlns:a16="http://schemas.microsoft.com/office/drawing/2014/main" val="127826359"/>
                  </a:ext>
                </a:extLst>
              </a:tr>
            </a:tbl>
          </a:graphicData>
        </a:graphic>
      </p:graphicFrame>
    </p:spTree>
    <p:extLst>
      <p:ext uri="{BB962C8B-B14F-4D97-AF65-F5344CB8AC3E}">
        <p14:creationId xmlns:p14="http://schemas.microsoft.com/office/powerpoint/2010/main" val="17940249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D16585E4-DC73-0A34-A0F2-B821C55AF377}"/>
              </a:ext>
            </a:extLst>
          </p:cNvPr>
          <p:cNvGraphicFramePr/>
          <p:nvPr/>
        </p:nvGraphicFramePr>
        <p:xfrm>
          <a:off x="1075765" y="1818041"/>
          <a:ext cx="10295068" cy="4647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a:extLst>
              <a:ext uri="{FF2B5EF4-FFF2-40B4-BE49-F238E27FC236}">
                <a16:creationId xmlns:a16="http://schemas.microsoft.com/office/drawing/2014/main" id="{F264FE76-0BFE-B4F5-3F0E-F1E41B105EBD}"/>
              </a:ext>
            </a:extLst>
          </p:cNvPr>
          <p:cNvSpPr txBox="1">
            <a:spLocks/>
          </p:cNvSpPr>
          <p:nvPr/>
        </p:nvSpPr>
        <p:spPr>
          <a:xfrm>
            <a:off x="0" y="629"/>
            <a:ext cx="12192000" cy="1371599"/>
          </a:xfrm>
          <a:prstGeom prst="rect">
            <a:avLst/>
          </a:prstGeom>
          <a:solidFill>
            <a:schemeClr val="accent1"/>
          </a:solidFill>
        </p:spPr>
        <p:txBody>
          <a:bodyPr vert="horz" lIns="91441" tIns="45720" rIns="91441"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Roboto" panose="02000000000000000000" pitchFamily="2" charset="0"/>
                <a:ea typeface="Roboto" panose="02000000000000000000" pitchFamily="2" charset="0"/>
                <a:cs typeface="+mj-cs"/>
              </a:defRPr>
            </a:lvl1pPr>
          </a:lstStyle>
          <a:p>
            <a:pPr algn="ctr"/>
            <a:r>
              <a:rPr lang="en-US" sz="4000">
                <a:solidFill>
                  <a:schemeClr val="bg1"/>
                </a:solidFill>
              </a:rPr>
              <a:t>Sanctions for Court Order Violations</a:t>
            </a:r>
          </a:p>
        </p:txBody>
      </p:sp>
    </p:spTree>
    <p:extLst>
      <p:ext uri="{BB962C8B-B14F-4D97-AF65-F5344CB8AC3E}">
        <p14:creationId xmlns:p14="http://schemas.microsoft.com/office/powerpoint/2010/main" val="29566851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peech Bubble: Rectangle 23">
            <a:extLst>
              <a:ext uri="{FF2B5EF4-FFF2-40B4-BE49-F238E27FC236}">
                <a16:creationId xmlns:a16="http://schemas.microsoft.com/office/drawing/2014/main" id="{448AEB67-BBEF-434E-98EC-AC3C2E866317}"/>
              </a:ext>
            </a:extLst>
          </p:cNvPr>
          <p:cNvSpPr/>
          <p:nvPr/>
        </p:nvSpPr>
        <p:spPr>
          <a:xfrm>
            <a:off x="0" y="1"/>
            <a:ext cx="12192000" cy="4833257"/>
          </a:xfrm>
          <a:prstGeom prst="wedgeRectCallout">
            <a:avLst>
              <a:gd name="adj1" fmla="val -50209"/>
              <a:gd name="adj2" fmla="val 92287"/>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99" b="1">
                <a:solidFill>
                  <a:schemeClr val="tx1"/>
                </a:solidFill>
              </a:rPr>
              <a:t>How will these changes lead to better outcomes for youth in Wisconsin?  </a:t>
            </a:r>
          </a:p>
        </p:txBody>
      </p:sp>
    </p:spTree>
    <p:extLst>
      <p:ext uri="{BB962C8B-B14F-4D97-AF65-F5344CB8AC3E}">
        <p14:creationId xmlns:p14="http://schemas.microsoft.com/office/powerpoint/2010/main" val="27323622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0A9AD89-4639-441B-B460-CCC8866708D9}"/>
              </a:ext>
            </a:extLst>
          </p:cNvPr>
          <p:cNvSpPr>
            <a:spLocks noGrp="1"/>
          </p:cNvSpPr>
          <p:nvPr>
            <p:ph type="title"/>
          </p:nvPr>
        </p:nvSpPr>
        <p:spPr>
          <a:xfrm>
            <a:off x="0" y="0"/>
            <a:ext cx="12192000" cy="1645920"/>
          </a:xfrm>
          <a:solidFill>
            <a:schemeClr val="accent1"/>
          </a:solidFill>
        </p:spPr>
        <p:txBody>
          <a:bodyPr anchor="ctr">
            <a:normAutofit/>
          </a:bodyPr>
          <a:lstStyle/>
          <a:p>
            <a:pPr algn="ctr"/>
            <a:r>
              <a:rPr lang="en-US" sz="4000">
                <a:solidFill>
                  <a:schemeClr val="bg1"/>
                </a:solidFill>
              </a:rPr>
              <a:t>Research on Tailored Conditions</a:t>
            </a:r>
            <a:endParaRPr lang="en-US" sz="4000" b="0">
              <a:solidFill>
                <a:schemeClr val="bg1"/>
              </a:solidFill>
            </a:endParaRPr>
          </a:p>
        </p:txBody>
      </p:sp>
      <p:sp>
        <p:nvSpPr>
          <p:cNvPr id="6" name="Content Placeholder 5">
            <a:extLst>
              <a:ext uri="{FF2B5EF4-FFF2-40B4-BE49-F238E27FC236}">
                <a16:creationId xmlns:a16="http://schemas.microsoft.com/office/drawing/2014/main" id="{C54B63AE-E382-459B-B397-B6AD8EBAF303}"/>
              </a:ext>
            </a:extLst>
          </p:cNvPr>
          <p:cNvSpPr>
            <a:spLocks noGrp="1"/>
          </p:cNvSpPr>
          <p:nvPr>
            <p:ph sz="half" idx="1"/>
          </p:nvPr>
        </p:nvSpPr>
        <p:spPr>
          <a:xfrm>
            <a:off x="647178" y="1843211"/>
            <a:ext cx="10897644" cy="4722313"/>
          </a:xfrm>
        </p:spPr>
        <p:txBody>
          <a:bodyPr vert="horz" lIns="91440" tIns="45720" rIns="91440" bIns="45720" rtlCol="0" anchor="t">
            <a:normAutofit/>
          </a:bodyPr>
          <a:lstStyle/>
          <a:p>
            <a:pPr marL="227965" indent="-227965">
              <a:spcAft>
                <a:spcPts val="1000"/>
              </a:spcAft>
            </a:pPr>
            <a:r>
              <a:rPr lang="en-US" sz="2400">
                <a:latin typeface="Roboto"/>
                <a:ea typeface="Roboto"/>
                <a:cs typeface="Roboto"/>
              </a:rPr>
              <a:t>When there are a large number of conditions, they become meaningless, unsuitable, overwhelming, and less likely to be enforced.</a:t>
            </a:r>
          </a:p>
          <a:p>
            <a:pPr marL="0" indent="0">
              <a:spcAft>
                <a:spcPts val="1000"/>
              </a:spcAft>
              <a:buNone/>
            </a:pPr>
            <a:endParaRPr lang="en-US" sz="2400">
              <a:latin typeface="Roboto"/>
              <a:ea typeface="Roboto"/>
              <a:cs typeface="Roboto"/>
            </a:endParaRPr>
          </a:p>
          <a:p>
            <a:pPr marL="0" indent="0">
              <a:spcAft>
                <a:spcPts val="1000"/>
              </a:spcAft>
              <a:buNone/>
            </a:pPr>
            <a:r>
              <a:rPr lang="en-US" sz="2400">
                <a:latin typeface="Roboto"/>
                <a:ea typeface="Roboto"/>
                <a:cs typeface="Roboto"/>
              </a:rPr>
              <a:t>We are successful when…</a:t>
            </a:r>
          </a:p>
          <a:p>
            <a:pPr marL="227965" indent="-227965">
              <a:spcAft>
                <a:spcPts val="1000"/>
              </a:spcAft>
            </a:pPr>
            <a:r>
              <a:rPr lang="en-US" sz="2400">
                <a:latin typeface="Roboto"/>
                <a:ea typeface="Roboto"/>
                <a:cs typeface="Roboto"/>
              </a:rPr>
              <a:t>Conditions are tailored to the youth’s identified needs and strengths, they are enforceable, and written in a way that is easily understood by youth.</a:t>
            </a:r>
          </a:p>
          <a:p>
            <a:pPr marL="227965" indent="-227965">
              <a:spcAft>
                <a:spcPts val="1000"/>
              </a:spcAft>
            </a:pPr>
            <a:r>
              <a:rPr lang="en-US" sz="2400">
                <a:latin typeface="Roboto"/>
                <a:ea typeface="Roboto"/>
                <a:cs typeface="Roboto"/>
              </a:rPr>
              <a:t>Buy-in from youth/families; drafting conditions and case plan should be a collaborative process.</a:t>
            </a:r>
          </a:p>
          <a:p>
            <a:pPr marL="227965" indent="-227965"/>
            <a:r>
              <a:rPr lang="en-US" sz="2400">
                <a:latin typeface="Roboto"/>
                <a:ea typeface="Roboto"/>
                <a:cs typeface="Roboto"/>
              </a:rPr>
              <a:t>Stay focused on the essentials and priorities!</a:t>
            </a:r>
          </a:p>
          <a:p>
            <a:pPr marL="227965" indent="-227965"/>
            <a:endParaRPr lang="en-US" sz="2400">
              <a:cs typeface="Roboto" panose="02000000000000000000" pitchFamily="2" charset="0"/>
            </a:endParaRPr>
          </a:p>
        </p:txBody>
      </p:sp>
    </p:spTree>
    <p:extLst>
      <p:ext uri="{BB962C8B-B14F-4D97-AF65-F5344CB8AC3E}">
        <p14:creationId xmlns:p14="http://schemas.microsoft.com/office/powerpoint/2010/main" val="20162909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0A9AD89-4639-441B-B460-CCC8866708D9}"/>
              </a:ext>
            </a:extLst>
          </p:cNvPr>
          <p:cNvSpPr>
            <a:spLocks noGrp="1"/>
          </p:cNvSpPr>
          <p:nvPr>
            <p:ph type="title" idx="4294967295"/>
          </p:nvPr>
        </p:nvSpPr>
        <p:spPr>
          <a:xfrm>
            <a:off x="0" y="0"/>
            <a:ext cx="12192000" cy="1646237"/>
          </a:xfrm>
          <a:solidFill>
            <a:schemeClr val="accent1"/>
          </a:solidFill>
        </p:spPr>
        <p:txBody>
          <a:bodyPr anchor="ctr">
            <a:normAutofit/>
          </a:bodyPr>
          <a:lstStyle/>
          <a:p>
            <a:pPr algn="ctr"/>
            <a:r>
              <a:rPr lang="en-US">
                <a:solidFill>
                  <a:schemeClr val="bg1"/>
                </a:solidFill>
              </a:rPr>
              <a:t>Keys to Achieving Better Outcomes </a:t>
            </a:r>
            <a:endParaRPr lang="en-US" b="0">
              <a:solidFill>
                <a:schemeClr val="bg1"/>
              </a:solidFill>
            </a:endParaRPr>
          </a:p>
        </p:txBody>
      </p:sp>
      <p:sp>
        <p:nvSpPr>
          <p:cNvPr id="9" name="Rectangle 8">
            <a:extLst>
              <a:ext uri="{FF2B5EF4-FFF2-40B4-BE49-F238E27FC236}">
                <a16:creationId xmlns:a16="http://schemas.microsoft.com/office/drawing/2014/main" id="{E53FD71F-513E-44C4-9C10-14820E9CA44B}"/>
              </a:ext>
            </a:extLst>
          </p:cNvPr>
          <p:cNvSpPr/>
          <p:nvPr/>
        </p:nvSpPr>
        <p:spPr>
          <a:xfrm>
            <a:off x="4280065" y="2201612"/>
            <a:ext cx="3657601" cy="3944355"/>
          </a:xfrm>
          <a:prstGeom prst="rect">
            <a:avLst/>
          </a:prstGeom>
          <a:solidFill>
            <a:schemeClr val="accent1">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199" b="1">
              <a:solidFill>
                <a:schemeClr val="tx1"/>
              </a:solidFill>
            </a:endParaRPr>
          </a:p>
          <a:p>
            <a:pPr algn="ctr"/>
            <a:r>
              <a:rPr lang="en-US" sz="3199" b="1">
                <a:solidFill>
                  <a:schemeClr val="tx1"/>
                </a:solidFill>
              </a:rPr>
              <a:t>Ensure services and programming are informed by the YASI</a:t>
            </a:r>
          </a:p>
          <a:p>
            <a:pPr algn="ctr"/>
            <a:endParaRPr lang="en-US" sz="3199" b="1">
              <a:solidFill>
                <a:schemeClr val="tx1"/>
              </a:solidFill>
            </a:endParaRPr>
          </a:p>
          <a:p>
            <a:pPr algn="ctr"/>
            <a:r>
              <a:rPr lang="en-US" sz="1999">
                <a:solidFill>
                  <a:schemeClr val="tx1"/>
                </a:solidFill>
              </a:rPr>
              <a:t>Matching services to youth’s priority needs is critical! </a:t>
            </a:r>
          </a:p>
        </p:txBody>
      </p:sp>
      <p:sp>
        <p:nvSpPr>
          <p:cNvPr id="10" name="Rectangle 9">
            <a:extLst>
              <a:ext uri="{FF2B5EF4-FFF2-40B4-BE49-F238E27FC236}">
                <a16:creationId xmlns:a16="http://schemas.microsoft.com/office/drawing/2014/main" id="{4D2DCE9B-5B94-4391-A3EF-A7C6D5A7985B}"/>
              </a:ext>
            </a:extLst>
          </p:cNvPr>
          <p:cNvSpPr/>
          <p:nvPr/>
        </p:nvSpPr>
        <p:spPr>
          <a:xfrm>
            <a:off x="340966" y="2201609"/>
            <a:ext cx="3657601" cy="3944357"/>
          </a:xfrm>
          <a:prstGeom prst="rect">
            <a:avLst/>
          </a:prstGeom>
          <a:solidFill>
            <a:schemeClr val="accent3">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199" b="1">
              <a:solidFill>
                <a:schemeClr val="tx1"/>
              </a:solidFill>
            </a:endParaRPr>
          </a:p>
          <a:p>
            <a:pPr algn="ctr"/>
            <a:r>
              <a:rPr lang="en-US" sz="3199" b="1">
                <a:solidFill>
                  <a:schemeClr val="tx1"/>
                </a:solidFill>
              </a:rPr>
              <a:t>Work effectively with court partners</a:t>
            </a:r>
          </a:p>
          <a:p>
            <a:endParaRPr lang="en-US" sz="1999">
              <a:solidFill>
                <a:schemeClr val="tx1"/>
              </a:solidFill>
            </a:endParaRPr>
          </a:p>
          <a:p>
            <a:r>
              <a:rPr lang="en-US" sz="1999">
                <a:solidFill>
                  <a:schemeClr val="tx1"/>
                </a:solidFill>
              </a:rPr>
              <a:t>Incorporate YASI results into decision-making </a:t>
            </a:r>
          </a:p>
          <a:p>
            <a:endParaRPr lang="en-US" sz="1999">
              <a:solidFill>
                <a:schemeClr val="tx1"/>
              </a:solidFill>
            </a:endParaRPr>
          </a:p>
          <a:p>
            <a:r>
              <a:rPr lang="en-US" sz="1999">
                <a:solidFill>
                  <a:schemeClr val="tx1"/>
                </a:solidFill>
              </a:rPr>
              <a:t>Educate yourself and others about RNR</a:t>
            </a:r>
          </a:p>
          <a:p>
            <a:endParaRPr lang="en-US" sz="1999">
              <a:solidFill>
                <a:schemeClr val="tx1"/>
              </a:solidFill>
            </a:endParaRPr>
          </a:p>
        </p:txBody>
      </p:sp>
      <p:pic>
        <p:nvPicPr>
          <p:cNvPr id="11" name="Graphic 10" descr="Meeting">
            <a:extLst>
              <a:ext uri="{FF2B5EF4-FFF2-40B4-BE49-F238E27FC236}">
                <a16:creationId xmlns:a16="http://schemas.microsoft.com/office/drawing/2014/main" id="{01FFD687-6E1F-4569-933F-F501838669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468" y="1610934"/>
            <a:ext cx="1181351" cy="1181351"/>
          </a:xfrm>
          <a:prstGeom prst="rect">
            <a:avLst/>
          </a:prstGeom>
        </p:spPr>
      </p:pic>
      <p:pic>
        <p:nvPicPr>
          <p:cNvPr id="13" name="Graphic 12" descr="Playbook with solid fill">
            <a:extLst>
              <a:ext uri="{FF2B5EF4-FFF2-40B4-BE49-F238E27FC236}">
                <a16:creationId xmlns:a16="http://schemas.microsoft.com/office/drawing/2014/main" id="{23934F09-4A89-4D41-9ACA-7F7D41B48D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852846" y="1749109"/>
            <a:ext cx="1181351" cy="1181351"/>
          </a:xfrm>
          <a:prstGeom prst="rect">
            <a:avLst/>
          </a:prstGeom>
        </p:spPr>
      </p:pic>
      <p:sp>
        <p:nvSpPr>
          <p:cNvPr id="2" name="Rectangle 1">
            <a:extLst>
              <a:ext uri="{FF2B5EF4-FFF2-40B4-BE49-F238E27FC236}">
                <a16:creationId xmlns:a16="http://schemas.microsoft.com/office/drawing/2014/main" id="{E3105190-5829-CD84-511A-47ADDD0752B1}"/>
              </a:ext>
            </a:extLst>
          </p:cNvPr>
          <p:cNvSpPr/>
          <p:nvPr/>
        </p:nvSpPr>
        <p:spPr>
          <a:xfrm>
            <a:off x="8115253" y="2254074"/>
            <a:ext cx="3657601" cy="3839426"/>
          </a:xfrm>
          <a:prstGeom prst="rect">
            <a:avLst/>
          </a:prstGeom>
          <a:solidFill>
            <a:srgbClr val="AF394E">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199" b="1">
              <a:solidFill>
                <a:schemeClr val="tx1"/>
              </a:solidFill>
            </a:endParaRPr>
          </a:p>
          <a:p>
            <a:pPr algn="ctr"/>
            <a:r>
              <a:rPr lang="en-US" sz="3199" b="1">
                <a:solidFill>
                  <a:schemeClr val="tx1"/>
                </a:solidFill>
              </a:rPr>
              <a:t>Divert Low-Risk </a:t>
            </a:r>
          </a:p>
          <a:p>
            <a:endParaRPr lang="en-US" sz="1999">
              <a:solidFill>
                <a:schemeClr val="tx1"/>
              </a:solidFill>
            </a:endParaRPr>
          </a:p>
          <a:p>
            <a:r>
              <a:rPr lang="en-US" sz="1999">
                <a:solidFill>
                  <a:schemeClr val="tx1"/>
                </a:solidFill>
              </a:rPr>
              <a:t>Avoid bringing low-risk youth into the formal ‘system’ </a:t>
            </a:r>
          </a:p>
          <a:p>
            <a:endParaRPr lang="en-US" sz="1999">
              <a:solidFill>
                <a:schemeClr val="tx1"/>
              </a:solidFill>
            </a:endParaRPr>
          </a:p>
          <a:p>
            <a:r>
              <a:rPr lang="en-US" sz="1999">
                <a:solidFill>
                  <a:schemeClr val="tx1"/>
                </a:solidFill>
              </a:rPr>
              <a:t>Focus resources on youth with the greatest need</a:t>
            </a:r>
          </a:p>
          <a:p>
            <a:endParaRPr lang="en-US" sz="1999">
              <a:solidFill>
                <a:schemeClr val="tx1"/>
              </a:solidFill>
            </a:endParaRPr>
          </a:p>
        </p:txBody>
      </p:sp>
      <p:pic>
        <p:nvPicPr>
          <p:cNvPr id="3" name="Graphic 2" descr="Enter with solid fill">
            <a:extLst>
              <a:ext uri="{FF2B5EF4-FFF2-40B4-BE49-F238E27FC236}">
                <a16:creationId xmlns:a16="http://schemas.microsoft.com/office/drawing/2014/main" id="{ED5900AD-DB19-05C4-0F47-4C5DA82736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908352" y="1663398"/>
            <a:ext cx="1181351" cy="1181351"/>
          </a:xfrm>
          <a:prstGeom prst="rect">
            <a:avLst/>
          </a:prstGeom>
        </p:spPr>
      </p:pic>
    </p:spTree>
    <p:extLst>
      <p:ext uri="{BB962C8B-B14F-4D97-AF65-F5344CB8AC3E}">
        <p14:creationId xmlns:p14="http://schemas.microsoft.com/office/powerpoint/2010/main" val="32666341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0A9AD89-4639-441B-B460-CCC8866708D9}"/>
              </a:ext>
            </a:extLst>
          </p:cNvPr>
          <p:cNvSpPr>
            <a:spLocks noGrp="1"/>
          </p:cNvSpPr>
          <p:nvPr>
            <p:ph type="title" idx="4294967295"/>
          </p:nvPr>
        </p:nvSpPr>
        <p:spPr>
          <a:xfrm>
            <a:off x="0" y="0"/>
            <a:ext cx="12192000" cy="1646237"/>
          </a:xfrm>
          <a:solidFill>
            <a:schemeClr val="accent1"/>
          </a:solidFill>
        </p:spPr>
        <p:txBody>
          <a:bodyPr anchor="ctr">
            <a:normAutofit/>
          </a:bodyPr>
          <a:lstStyle/>
          <a:p>
            <a:pPr algn="ctr"/>
            <a:r>
              <a:rPr lang="en-US">
                <a:solidFill>
                  <a:schemeClr val="bg1"/>
                </a:solidFill>
                <a:latin typeface="+mn-lt"/>
                <a:ea typeface="Roboto Black" panose="02000000000000000000" pitchFamily="2" charset="0"/>
              </a:rPr>
              <a:t>DCF is asking you to: </a:t>
            </a:r>
            <a:endParaRPr lang="en-US" b="0">
              <a:solidFill>
                <a:schemeClr val="bg1"/>
              </a:solidFill>
              <a:latin typeface="+mn-lt"/>
              <a:ea typeface="Roboto Black" panose="02000000000000000000" pitchFamily="2" charset="0"/>
            </a:endParaRPr>
          </a:p>
        </p:txBody>
      </p:sp>
      <p:sp>
        <p:nvSpPr>
          <p:cNvPr id="8" name="Rectangle 7">
            <a:extLst>
              <a:ext uri="{FF2B5EF4-FFF2-40B4-BE49-F238E27FC236}">
                <a16:creationId xmlns:a16="http://schemas.microsoft.com/office/drawing/2014/main" id="{FC689D3B-7254-4D21-ADDC-D87A0F5D4A68}"/>
              </a:ext>
            </a:extLst>
          </p:cNvPr>
          <p:cNvSpPr/>
          <p:nvPr/>
        </p:nvSpPr>
        <p:spPr>
          <a:xfrm>
            <a:off x="2068642" y="4976952"/>
            <a:ext cx="9005758" cy="1364343"/>
          </a:xfrm>
          <a:prstGeom prst="rect">
            <a:avLst/>
          </a:prstGeom>
          <a:solidFill>
            <a:schemeClr val="accent2">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tx1"/>
                </a:solidFill>
              </a:rPr>
              <a:t>Engage with DCF </a:t>
            </a:r>
            <a:r>
              <a:rPr lang="en-US" sz="2800">
                <a:solidFill>
                  <a:schemeClr val="tx1"/>
                </a:solidFill>
              </a:rPr>
              <a:t>about its plans for youth justice system improvements and</a:t>
            </a:r>
            <a:r>
              <a:rPr lang="en-US" sz="2800" b="1">
                <a:solidFill>
                  <a:schemeClr val="tx1"/>
                </a:solidFill>
              </a:rPr>
              <a:t> </a:t>
            </a:r>
            <a:r>
              <a:rPr lang="en-US" sz="2800">
                <a:solidFill>
                  <a:schemeClr val="tx1"/>
                </a:solidFill>
              </a:rPr>
              <a:t>become a YASI change champion </a:t>
            </a:r>
          </a:p>
        </p:txBody>
      </p:sp>
      <p:sp>
        <p:nvSpPr>
          <p:cNvPr id="9" name="Rectangle 8">
            <a:extLst>
              <a:ext uri="{FF2B5EF4-FFF2-40B4-BE49-F238E27FC236}">
                <a16:creationId xmlns:a16="http://schemas.microsoft.com/office/drawing/2014/main" id="{E53FD71F-513E-44C4-9C10-14820E9CA44B}"/>
              </a:ext>
            </a:extLst>
          </p:cNvPr>
          <p:cNvSpPr/>
          <p:nvPr/>
        </p:nvSpPr>
        <p:spPr>
          <a:xfrm>
            <a:off x="2068643" y="3411871"/>
            <a:ext cx="9005758" cy="1364343"/>
          </a:xfrm>
          <a:prstGeom prst="rect">
            <a:avLst/>
          </a:prstGeom>
          <a:solidFill>
            <a:srgbClr val="EE3326">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tx1"/>
                </a:solidFill>
              </a:rPr>
              <a:t>Evaluate your court processes </a:t>
            </a:r>
            <a:r>
              <a:rPr lang="en-US" sz="2800">
                <a:solidFill>
                  <a:schemeClr val="tx1"/>
                </a:solidFill>
              </a:rPr>
              <a:t>and consider adopting/advocating for a more tailored and effective court order model   </a:t>
            </a:r>
          </a:p>
        </p:txBody>
      </p:sp>
      <p:sp>
        <p:nvSpPr>
          <p:cNvPr id="10" name="Rectangle 9">
            <a:extLst>
              <a:ext uri="{FF2B5EF4-FFF2-40B4-BE49-F238E27FC236}">
                <a16:creationId xmlns:a16="http://schemas.microsoft.com/office/drawing/2014/main" id="{4D2DCE9B-5B94-4391-A3EF-A7C6D5A7985B}"/>
              </a:ext>
            </a:extLst>
          </p:cNvPr>
          <p:cNvSpPr/>
          <p:nvPr/>
        </p:nvSpPr>
        <p:spPr>
          <a:xfrm>
            <a:off x="2068642" y="1881051"/>
            <a:ext cx="9005757" cy="1364343"/>
          </a:xfrm>
          <a:prstGeom prst="rect">
            <a:avLst/>
          </a:prstGeom>
          <a:solidFill>
            <a:schemeClr val="accent3">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tx1"/>
                </a:solidFill>
              </a:rPr>
              <a:t>Collaborate with your human service agency </a:t>
            </a:r>
            <a:r>
              <a:rPr lang="en-US" sz="2800">
                <a:solidFill>
                  <a:schemeClr val="tx1"/>
                </a:solidFill>
              </a:rPr>
              <a:t>and other court stakeholders to discuss how the YASI will be incorporated into your practice</a:t>
            </a:r>
            <a:endParaRPr lang="en-US" sz="1801">
              <a:solidFill>
                <a:schemeClr val="tx1"/>
              </a:solidFill>
            </a:endParaRPr>
          </a:p>
        </p:txBody>
      </p:sp>
      <p:sp>
        <p:nvSpPr>
          <p:cNvPr id="2" name="Rectangle 1">
            <a:extLst>
              <a:ext uri="{FF2B5EF4-FFF2-40B4-BE49-F238E27FC236}">
                <a16:creationId xmlns:a16="http://schemas.microsoft.com/office/drawing/2014/main" id="{91236A25-835B-474B-AF3A-D70BC0756925}"/>
              </a:ext>
            </a:extLst>
          </p:cNvPr>
          <p:cNvSpPr/>
          <p:nvPr/>
        </p:nvSpPr>
        <p:spPr>
          <a:xfrm>
            <a:off x="524657" y="1881051"/>
            <a:ext cx="1379095" cy="13643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1</a:t>
            </a:r>
          </a:p>
        </p:txBody>
      </p:sp>
      <p:sp>
        <p:nvSpPr>
          <p:cNvPr id="11" name="Rectangle 10">
            <a:extLst>
              <a:ext uri="{FF2B5EF4-FFF2-40B4-BE49-F238E27FC236}">
                <a16:creationId xmlns:a16="http://schemas.microsoft.com/office/drawing/2014/main" id="{3B6BC6E9-3FF5-4DDD-8DC5-EE0801DDAC19}"/>
              </a:ext>
            </a:extLst>
          </p:cNvPr>
          <p:cNvSpPr/>
          <p:nvPr/>
        </p:nvSpPr>
        <p:spPr>
          <a:xfrm>
            <a:off x="524657" y="3411869"/>
            <a:ext cx="1379095" cy="13643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2</a:t>
            </a:r>
          </a:p>
        </p:txBody>
      </p:sp>
      <p:sp>
        <p:nvSpPr>
          <p:cNvPr id="12" name="Rectangle 11">
            <a:extLst>
              <a:ext uri="{FF2B5EF4-FFF2-40B4-BE49-F238E27FC236}">
                <a16:creationId xmlns:a16="http://schemas.microsoft.com/office/drawing/2014/main" id="{328439B7-B991-48D4-911E-96921FFE91E9}"/>
              </a:ext>
            </a:extLst>
          </p:cNvPr>
          <p:cNvSpPr/>
          <p:nvPr/>
        </p:nvSpPr>
        <p:spPr>
          <a:xfrm>
            <a:off x="524657" y="4976952"/>
            <a:ext cx="1379095" cy="13643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3</a:t>
            </a:r>
          </a:p>
        </p:txBody>
      </p:sp>
    </p:spTree>
    <p:extLst>
      <p:ext uri="{BB962C8B-B14F-4D97-AF65-F5344CB8AC3E}">
        <p14:creationId xmlns:p14="http://schemas.microsoft.com/office/powerpoint/2010/main" val="41895892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2BEF9-21C6-93B1-8012-4B54D1E7388C}"/>
              </a:ext>
            </a:extLst>
          </p:cNvPr>
          <p:cNvSpPr>
            <a:spLocks noGrp="1"/>
          </p:cNvSpPr>
          <p:nvPr>
            <p:ph type="title"/>
          </p:nvPr>
        </p:nvSpPr>
        <p:spPr/>
        <p:txBody>
          <a:bodyPr/>
          <a:lstStyle/>
          <a:p>
            <a:r>
              <a:rPr lang="en-US"/>
              <a:t>DCF Provided Tools</a:t>
            </a:r>
          </a:p>
        </p:txBody>
      </p:sp>
      <p:sp>
        <p:nvSpPr>
          <p:cNvPr id="3" name="Content Placeholder 2">
            <a:extLst>
              <a:ext uri="{FF2B5EF4-FFF2-40B4-BE49-F238E27FC236}">
                <a16:creationId xmlns:a16="http://schemas.microsoft.com/office/drawing/2014/main" id="{C466F3A4-FB4B-6DD6-A3C0-EB972CE5DCC1}"/>
              </a:ext>
            </a:extLst>
          </p:cNvPr>
          <p:cNvSpPr>
            <a:spLocks noGrp="1"/>
          </p:cNvSpPr>
          <p:nvPr>
            <p:ph idx="1"/>
          </p:nvPr>
        </p:nvSpPr>
        <p:spPr>
          <a:xfrm>
            <a:off x="4199970" y="1043782"/>
            <a:ext cx="7154088" cy="5252584"/>
          </a:xfrm>
        </p:spPr>
        <p:txBody>
          <a:bodyPr>
            <a:normAutofit fontScale="92500"/>
          </a:bodyPr>
          <a:lstStyle/>
          <a:p>
            <a:pPr marL="0" indent="0">
              <a:buNone/>
            </a:pPr>
            <a:r>
              <a:rPr lang="en-US" sz="3600" b="1">
                <a:solidFill>
                  <a:schemeClr val="accent2"/>
                </a:solidFill>
              </a:rPr>
              <a:t>Available to All Counties</a:t>
            </a:r>
          </a:p>
          <a:p>
            <a:pPr>
              <a:buFont typeface="Wingdings" panose="05000000000000000000" pitchFamily="2" charset="2"/>
              <a:buChar char="§"/>
            </a:pPr>
            <a:r>
              <a:rPr lang="en-US"/>
              <a:t>Youth Assessment &amp; Screening Instrument (YASI)</a:t>
            </a:r>
          </a:p>
          <a:p>
            <a:pPr>
              <a:buFont typeface="Wingdings" panose="05000000000000000000" pitchFamily="2" charset="2"/>
              <a:buChar char="§"/>
            </a:pPr>
            <a:r>
              <a:rPr lang="en-US"/>
              <a:t>YJ Court Report </a:t>
            </a:r>
          </a:p>
          <a:p>
            <a:pPr>
              <a:buFont typeface="Wingdings" panose="05000000000000000000" pitchFamily="2" charset="2"/>
              <a:buChar char="§"/>
            </a:pPr>
            <a:r>
              <a:rPr lang="en-US"/>
              <a:t>On Demand Data from eWiSACWIS</a:t>
            </a:r>
          </a:p>
          <a:p>
            <a:pPr marL="0" indent="0">
              <a:buNone/>
            </a:pPr>
            <a:endParaRPr lang="en-US"/>
          </a:p>
          <a:p>
            <a:pPr marL="0" indent="0">
              <a:spcBef>
                <a:spcPts val="0"/>
              </a:spcBef>
              <a:buNone/>
            </a:pPr>
            <a:r>
              <a:rPr lang="en-US" sz="3600" b="1">
                <a:solidFill>
                  <a:schemeClr val="accent2"/>
                </a:solidFill>
              </a:rPr>
              <a:t>Additional Support </a:t>
            </a:r>
          </a:p>
          <a:p>
            <a:pPr marL="0" indent="0">
              <a:spcBef>
                <a:spcPts val="0"/>
              </a:spcBef>
              <a:buNone/>
            </a:pPr>
            <a:r>
              <a:rPr lang="en-US" b="1" i="1"/>
              <a:t>(must apply/request)</a:t>
            </a:r>
          </a:p>
          <a:p>
            <a:pPr>
              <a:buFont typeface="Wingdings" panose="05000000000000000000" pitchFamily="2" charset="2"/>
              <a:buChar char="§"/>
            </a:pPr>
            <a:r>
              <a:rPr lang="en-US"/>
              <a:t>Tailored Dispositional Orders (TDO) Training</a:t>
            </a:r>
          </a:p>
          <a:p>
            <a:pPr>
              <a:buFont typeface="Wingdings" panose="05000000000000000000" pitchFamily="2" charset="2"/>
              <a:buChar char="§"/>
            </a:pPr>
            <a:r>
              <a:rPr lang="en-US"/>
              <a:t>Youth Justice Innovation Grants</a:t>
            </a:r>
          </a:p>
          <a:p>
            <a:pPr>
              <a:buFont typeface="Wingdings" panose="05000000000000000000" pitchFamily="2" charset="2"/>
              <a:buChar char="§"/>
            </a:pPr>
            <a:r>
              <a:rPr lang="en-US"/>
              <a:t>Community Intervention Program (CIP)</a:t>
            </a:r>
          </a:p>
        </p:txBody>
      </p:sp>
      <p:pic>
        <p:nvPicPr>
          <p:cNvPr id="5" name="Picture 4" descr="Icon&#10;&#10;Description automatically generated">
            <a:extLst>
              <a:ext uri="{FF2B5EF4-FFF2-40B4-BE49-F238E27FC236}">
                <a16:creationId xmlns:a16="http://schemas.microsoft.com/office/drawing/2014/main" id="{D18D8521-2D0F-58E9-83C7-3DA12E46B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312" y="1447671"/>
            <a:ext cx="3962658" cy="3962658"/>
          </a:xfrm>
          <a:prstGeom prst="rect">
            <a:avLst/>
          </a:prstGeom>
        </p:spPr>
      </p:pic>
    </p:spTree>
    <p:extLst>
      <p:ext uri="{BB962C8B-B14F-4D97-AF65-F5344CB8AC3E}">
        <p14:creationId xmlns:p14="http://schemas.microsoft.com/office/powerpoint/2010/main" val="40196105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11F6AF9-685D-4F0F-8D6A-847E6D626078}"/>
              </a:ext>
            </a:extLst>
          </p:cNvPr>
          <p:cNvSpPr txBox="1">
            <a:spLocks/>
          </p:cNvSpPr>
          <p:nvPr/>
        </p:nvSpPr>
        <p:spPr>
          <a:xfrm>
            <a:off x="0" y="0"/>
            <a:ext cx="12192000" cy="1646237"/>
          </a:xfrm>
          <a:prstGeom prst="rect">
            <a:avLst/>
          </a:prstGeom>
          <a:solidFill>
            <a:schemeClr val="accent1"/>
          </a:solidFill>
        </p:spPr>
        <p:txBody>
          <a:bodyPr vert="horz" lIns="91441" tIns="45720" rIns="91441"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399" b="1">
                <a:solidFill>
                  <a:schemeClr val="bg1"/>
                </a:solidFill>
              </a:rPr>
              <a:t>Where to Find More Wisconsin YJ Data</a:t>
            </a:r>
          </a:p>
        </p:txBody>
      </p:sp>
      <p:sp>
        <p:nvSpPr>
          <p:cNvPr id="6" name="Content Placeholder 5">
            <a:extLst>
              <a:ext uri="{FF2B5EF4-FFF2-40B4-BE49-F238E27FC236}">
                <a16:creationId xmlns:a16="http://schemas.microsoft.com/office/drawing/2014/main" id="{86D388CE-A19C-40BE-87B3-118E5DDF3D8E}"/>
              </a:ext>
            </a:extLst>
          </p:cNvPr>
          <p:cNvSpPr txBox="1">
            <a:spLocks/>
          </p:cNvSpPr>
          <p:nvPr/>
        </p:nvSpPr>
        <p:spPr>
          <a:xfrm>
            <a:off x="501545" y="1791363"/>
            <a:ext cx="11188911" cy="4302459"/>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a:hlinkClick r:id="rId3"/>
              </a:rPr>
              <a:t>YJ Annual Reports </a:t>
            </a:r>
            <a:r>
              <a:rPr lang="en-US" sz="2600" b="1"/>
              <a:t>(https://dcf.wisconsin.gov/ys/yj)</a:t>
            </a:r>
          </a:p>
          <a:p>
            <a:r>
              <a:rPr lang="en-US" sz="2600"/>
              <a:t>Youth Justice Referrals and Intake Report </a:t>
            </a:r>
          </a:p>
          <a:p>
            <a:pPr marL="0" indent="0">
              <a:buNone/>
            </a:pPr>
            <a:endParaRPr lang="en-US" sz="1200" b="1"/>
          </a:p>
          <a:p>
            <a:pPr marL="0" indent="0">
              <a:buNone/>
            </a:pPr>
            <a:r>
              <a:rPr lang="en-US" sz="2600" b="1" err="1"/>
              <a:t>eWReports</a:t>
            </a:r>
            <a:r>
              <a:rPr lang="en-US" sz="2600" b="1"/>
              <a:t> (</a:t>
            </a:r>
            <a:r>
              <a:rPr lang="en-US" sz="2600"/>
              <a:t>Data from </a:t>
            </a:r>
            <a:r>
              <a:rPr lang="en-US" sz="2600" err="1"/>
              <a:t>eWiSACWIS</a:t>
            </a:r>
            <a:r>
              <a:rPr lang="en-US" sz="2600"/>
              <a:t>)*</a:t>
            </a:r>
          </a:p>
          <a:p>
            <a:r>
              <a:rPr lang="en-US" sz="2600"/>
              <a:t>YJ Referral and Intake </a:t>
            </a:r>
          </a:p>
          <a:p>
            <a:r>
              <a:rPr lang="en-US" sz="2600"/>
              <a:t>YASI Assessment</a:t>
            </a:r>
          </a:p>
          <a:p>
            <a:endParaRPr lang="en-US" sz="1200"/>
          </a:p>
          <a:p>
            <a:pPr marL="0" indent="0">
              <a:buNone/>
            </a:pPr>
            <a:r>
              <a:rPr lang="en-US" sz="2600" b="1">
                <a:hlinkClick r:id="rId4"/>
              </a:rPr>
              <a:t>Child Welfare Reports and Dashboards</a:t>
            </a:r>
            <a:r>
              <a:rPr lang="en-US" sz="2600" b="1"/>
              <a:t> </a:t>
            </a:r>
          </a:p>
          <a:p>
            <a:pPr marL="0" indent="0">
              <a:buNone/>
            </a:pPr>
            <a:r>
              <a:rPr lang="en-US" sz="2600" b="1"/>
              <a:t>(https://dcf.wisconsin.gov/cwportal/reports)</a:t>
            </a:r>
          </a:p>
          <a:p>
            <a:r>
              <a:rPr lang="en-US" sz="2600"/>
              <a:t>OHC Dashboard</a:t>
            </a:r>
          </a:p>
          <a:p>
            <a:r>
              <a:rPr lang="en-US" sz="2600"/>
              <a:t>CPS Dashboard</a:t>
            </a:r>
          </a:p>
          <a:p>
            <a:r>
              <a:rPr lang="en-US" sz="2600"/>
              <a:t>Older Youth Outcomes Dashboard</a:t>
            </a:r>
          </a:p>
        </p:txBody>
      </p:sp>
      <p:pic>
        <p:nvPicPr>
          <p:cNvPr id="8" name="Graphic 7" descr="Monitor with solid fill">
            <a:extLst>
              <a:ext uri="{FF2B5EF4-FFF2-40B4-BE49-F238E27FC236}">
                <a16:creationId xmlns:a16="http://schemas.microsoft.com/office/drawing/2014/main" id="{AAA1E0D1-464B-4550-985B-B7717297CE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76171" y="1869742"/>
            <a:ext cx="4302459" cy="4302459"/>
          </a:xfrm>
          <a:prstGeom prst="rect">
            <a:avLst/>
          </a:prstGeom>
        </p:spPr>
      </p:pic>
      <p:pic>
        <p:nvPicPr>
          <p:cNvPr id="10" name="Graphic 9" descr="Bar chart outline">
            <a:extLst>
              <a:ext uri="{FF2B5EF4-FFF2-40B4-BE49-F238E27FC236}">
                <a16:creationId xmlns:a16="http://schemas.microsoft.com/office/drawing/2014/main" id="{3890D447-4076-4EED-A3E1-C6C3F328B06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50762" y="3717823"/>
            <a:ext cx="1033998" cy="1033998"/>
          </a:xfrm>
          <a:prstGeom prst="rect">
            <a:avLst/>
          </a:prstGeom>
        </p:spPr>
      </p:pic>
      <p:pic>
        <p:nvPicPr>
          <p:cNvPr id="12" name="Graphic 11" descr="Statistics outline">
            <a:extLst>
              <a:ext uri="{FF2B5EF4-FFF2-40B4-BE49-F238E27FC236}">
                <a16:creationId xmlns:a16="http://schemas.microsoft.com/office/drawing/2014/main" id="{6289539F-2195-4651-B07F-3ADC5D834CF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08858" y="2763469"/>
            <a:ext cx="1033998" cy="1033998"/>
          </a:xfrm>
          <a:prstGeom prst="rect">
            <a:avLst/>
          </a:prstGeom>
        </p:spPr>
      </p:pic>
      <p:pic>
        <p:nvPicPr>
          <p:cNvPr id="14" name="Graphic 13" descr="Table outline">
            <a:extLst>
              <a:ext uri="{FF2B5EF4-FFF2-40B4-BE49-F238E27FC236}">
                <a16:creationId xmlns:a16="http://schemas.microsoft.com/office/drawing/2014/main" id="{38D817C7-05CD-408E-9C4D-17ABE3775FB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710824" y="2948449"/>
            <a:ext cx="1698034" cy="1698034"/>
          </a:xfrm>
          <a:prstGeom prst="rect">
            <a:avLst/>
          </a:prstGeom>
        </p:spPr>
      </p:pic>
    </p:spTree>
    <p:extLst>
      <p:ext uri="{BB962C8B-B14F-4D97-AF65-F5344CB8AC3E}">
        <p14:creationId xmlns:p14="http://schemas.microsoft.com/office/powerpoint/2010/main" val="4859519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94D6096F-3D4E-6173-23C4-9AFE19AB9E34}"/>
              </a:ext>
            </a:extLst>
          </p:cNvPr>
          <p:cNvSpPr>
            <a:spLocks noGrp="1"/>
          </p:cNvSpPr>
          <p:nvPr>
            <p:ph type="title"/>
          </p:nvPr>
        </p:nvSpPr>
        <p:spPr>
          <a:xfrm>
            <a:off x="838201" y="365127"/>
            <a:ext cx="10515600" cy="1325563"/>
          </a:xfrm>
        </p:spPr>
        <p:txBody>
          <a:bodyPr>
            <a:normAutofit/>
          </a:bodyPr>
          <a:lstStyle/>
          <a:p>
            <a:r>
              <a:rPr lang="en-US" sz="5400"/>
              <a:t>Works Cited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 name="Content Placeholder 2">
            <a:extLst>
              <a:ext uri="{FF2B5EF4-FFF2-40B4-BE49-F238E27FC236}">
                <a16:creationId xmlns:a16="http://schemas.microsoft.com/office/drawing/2014/main" id="{70559746-2B9A-7EEA-E4C2-5ADF2EC284AA}"/>
              </a:ext>
            </a:extLst>
          </p:cNvPr>
          <p:cNvSpPr>
            <a:spLocks noGrp="1"/>
          </p:cNvSpPr>
          <p:nvPr>
            <p:ph idx="1"/>
          </p:nvPr>
        </p:nvSpPr>
        <p:spPr>
          <a:xfrm>
            <a:off x="838201" y="1929384"/>
            <a:ext cx="10515600" cy="4251960"/>
          </a:xfrm>
        </p:spPr>
        <p:txBody>
          <a:bodyPr>
            <a:normAutofit/>
          </a:bodyPr>
          <a:lstStyle/>
          <a:p>
            <a:r>
              <a:rPr lang="en-US" sz="1000"/>
              <a:t>Andrews, D. A., Zinger, I., Hoge, R. D., Bonta, J., Gendreau, P., &amp; Cullen, F. T. (1990). Does correctional treatment work? A clinically relevant and psychologically informed meta-analysis *. Criminology, 28(3), 369–404. https://doi.org/10.1111/j.1745-9125.1990.tb01330.x</a:t>
            </a:r>
          </a:p>
          <a:p>
            <a:r>
              <a:rPr lang="en-US" sz="1000"/>
              <a:t>Bonta, J., Andrews, D. A., &amp; Andrews, D. A. (2017). The psychology of criminal conduct (Sixth Edition). Routledge, Taylor &amp; Francis Group.</a:t>
            </a:r>
          </a:p>
          <a:p>
            <a:r>
              <a:rPr lang="en-US" sz="1000"/>
              <a:t>Gendreau, P., Little, T., &amp; Goggin, C. (1996). A meta-analysis of the predictors of adult offender recidivism: What works! *. Criminology, 34(4), 575–608. https://doi.org/10.1111/j.1745-9125.1996.tb01220.x</a:t>
            </a:r>
          </a:p>
          <a:p>
            <a:r>
              <a:rPr lang="en-US" sz="1000"/>
              <a:t>Grove, W. M., &amp; Meehl, P. E. (1996). Comparative efficiency of informal (Subjective, impressionistic) and formal (Mechanical, algorithmic) prediction procedures: The clinical–statistical controversy. Psychology, Public Policy, and Law, 2(2), 293–323. https://doi.org/10.1037/1076-8971.2.2.293</a:t>
            </a:r>
          </a:p>
          <a:p>
            <a:r>
              <a:rPr lang="en-US" sz="1000"/>
              <a:t>Grove, W. M., </a:t>
            </a:r>
            <a:r>
              <a:rPr lang="en-US" sz="1000" err="1"/>
              <a:t>Zald</a:t>
            </a:r>
            <a:r>
              <a:rPr lang="en-US" sz="1000"/>
              <a:t>, D. H., Lebow, B. S., </a:t>
            </a:r>
            <a:r>
              <a:rPr lang="en-US" sz="1000" err="1"/>
              <a:t>Snitz</a:t>
            </a:r>
            <a:r>
              <a:rPr lang="en-US" sz="1000"/>
              <a:t>, B. E., &amp; Nelson, C. (2000). Clinical versus mechanical prediction: A meta-analysis. Psychological Assessment, 12(1), 19–30. https://doi.org/10.1037/1040-3590.12.1.19</a:t>
            </a:r>
          </a:p>
          <a:p>
            <a:r>
              <a:rPr lang="en-US" sz="1000"/>
              <a:t>Howell, J. C., Lipsey, M. W., &amp; Wilson, J. J. (2014). A handbook for evidence-based juvenile justice systems. Lexington Books.</a:t>
            </a:r>
          </a:p>
          <a:p>
            <a:r>
              <a:rPr lang="en-US" sz="1000"/>
              <a:t>Lipsey, M. W., &amp; </a:t>
            </a:r>
            <a:r>
              <a:rPr lang="en-US" sz="1000" err="1"/>
              <a:t>Derzon</a:t>
            </a:r>
            <a:r>
              <a:rPr lang="en-US" sz="1000"/>
              <a:t>, J. H. (1998). Predictors of violent or serious delinquency in adolescence and early adulthood: A synthesis of longitudinal research. In Serious &amp; violent juvenile offenders: Risk factors and successful interventions  (pp. 86–105). Sage Publications, Inc.</a:t>
            </a:r>
          </a:p>
          <a:p>
            <a:r>
              <a:rPr lang="en-US" sz="1000"/>
              <a:t>Mulvey, E. P., Steinberg, L., Piquero, A. R., Besana, M., Fagan, J., Schubert, C., &amp; Cauffman, E. (2010). Trajectories of desistance and continuity in antisocial behavior following court adjudication among serious adolescent offenders. Development and Psychopathology, 22(2), 453–475. https://doi.org/10.1017/S0954579410000179</a:t>
            </a:r>
          </a:p>
          <a:p>
            <a:r>
              <a:rPr lang="en-US" sz="1000"/>
              <a:t>Oleson, J. C., VanBenschoten, S., Robinson, C., </a:t>
            </a:r>
            <a:r>
              <a:rPr lang="en-US" sz="1000" err="1"/>
              <a:t>Lowenkamp</a:t>
            </a:r>
            <a:r>
              <a:rPr lang="en-US" sz="1000"/>
              <a:t>, C. T., &amp; Holsinger, A. M. (2012). Actuarial and clinical assessment of criminogenic needs: Identifying supervision priorities among federal probation officers. Journal of Crime and Justice, 35(2), 239–248. https://doi.org/10.1080/0735648X.2012.674819</a:t>
            </a:r>
          </a:p>
          <a:p>
            <a:r>
              <a:rPr lang="en-US" sz="1000"/>
              <a:t>Peterson-Badali, M., Skilling, T., &amp; </a:t>
            </a:r>
            <a:r>
              <a:rPr lang="en-US" sz="1000" err="1"/>
              <a:t>Haqanee</a:t>
            </a:r>
            <a:r>
              <a:rPr lang="en-US" sz="1000"/>
              <a:t>, Z. (2015). Examining implementation of risk assessment in case management for youth in the justice system. Criminal Justice and Behavior, 42(3), 304–320. https://doi.org/10.1177/0093854814549595</a:t>
            </a:r>
          </a:p>
          <a:p>
            <a:r>
              <a:rPr lang="en-US" sz="1000"/>
              <a:t>Vincent, G. M., Guy, L. S., Perrault, R. T., &amp; Gershenson, B. (2016). Risk assessment matters, but only when implemented well: A multisite study in juvenile probation. Law and Human Behavior, 40(6), 683–696. https://doi.org/10.1037/lhb0000214</a:t>
            </a:r>
          </a:p>
          <a:p>
            <a:endParaRPr lang="en-US" sz="1000"/>
          </a:p>
        </p:txBody>
      </p:sp>
    </p:spTree>
    <p:extLst>
      <p:ext uri="{BB962C8B-B14F-4D97-AF65-F5344CB8AC3E}">
        <p14:creationId xmlns:p14="http://schemas.microsoft.com/office/powerpoint/2010/main" val="13645166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2DC1BD-4E97-6042-F60D-D4651EEC335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49F03A4-1A35-B8B3-E40A-48F94849A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DC349E0A-3096-3360-5D4D-8577235524BC}"/>
              </a:ext>
            </a:extLst>
          </p:cNvPr>
          <p:cNvSpPr>
            <a:spLocks noGrp="1"/>
          </p:cNvSpPr>
          <p:nvPr>
            <p:ph type="title"/>
          </p:nvPr>
        </p:nvSpPr>
        <p:spPr>
          <a:xfrm>
            <a:off x="838201" y="365127"/>
            <a:ext cx="10515600" cy="1325563"/>
          </a:xfrm>
        </p:spPr>
        <p:txBody>
          <a:bodyPr>
            <a:normAutofit/>
          </a:bodyPr>
          <a:lstStyle/>
          <a:p>
            <a:r>
              <a:rPr lang="en-US" sz="5400"/>
              <a:t>Truancy References</a:t>
            </a:r>
          </a:p>
        </p:txBody>
      </p:sp>
      <p:sp>
        <p:nvSpPr>
          <p:cNvPr id="10" name="sketch line">
            <a:extLst>
              <a:ext uri="{FF2B5EF4-FFF2-40B4-BE49-F238E27FC236}">
                <a16:creationId xmlns:a16="http://schemas.microsoft.com/office/drawing/2014/main" id="{80FEF1F8-7C30-1FEF-96DE-3A093CD18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 name="Content Placeholder 2">
            <a:extLst>
              <a:ext uri="{FF2B5EF4-FFF2-40B4-BE49-F238E27FC236}">
                <a16:creationId xmlns:a16="http://schemas.microsoft.com/office/drawing/2014/main" id="{449F0383-8EAB-CC6E-731B-23EE8B48571C}"/>
              </a:ext>
            </a:extLst>
          </p:cNvPr>
          <p:cNvSpPr>
            <a:spLocks noGrp="1"/>
          </p:cNvSpPr>
          <p:nvPr>
            <p:ph idx="1"/>
          </p:nvPr>
        </p:nvSpPr>
        <p:spPr>
          <a:xfrm>
            <a:off x="838201" y="1929384"/>
            <a:ext cx="10515600" cy="4251960"/>
          </a:xfrm>
        </p:spPr>
        <p:txBody>
          <a:bodyPr>
            <a:normAutofit/>
          </a:bodyPr>
          <a:lstStyle/>
          <a:p>
            <a:r>
              <a:rPr lang="en-US" sz="1400">
                <a:latin typeface="+mn-lt"/>
              </a:rPr>
              <a:t>DCF Truancy Issue Brief, November 2021 -  </a:t>
            </a:r>
            <a:r>
              <a:rPr lang="en-US" sz="1400">
                <a:latin typeface="+mn-lt"/>
                <a:hlinkClick r:id="rId3"/>
              </a:rPr>
              <a:t>https://dcf.wisconsin.gov/files/publications/pdf/5489.pdf</a:t>
            </a:r>
            <a:r>
              <a:rPr lang="en-US" sz="1400">
                <a:latin typeface="+mn-lt"/>
              </a:rPr>
              <a:t>  </a:t>
            </a:r>
          </a:p>
          <a:p>
            <a:r>
              <a:rPr lang="en-US" sz="1400">
                <a:latin typeface="+mn-lt"/>
              </a:rPr>
              <a:t>School Refusal Assessment Scale Revised (SRAS-R) - </a:t>
            </a:r>
            <a:r>
              <a:rPr lang="en-US" sz="1400">
                <a:latin typeface="+mn-lt"/>
                <a:hlinkClick r:id="rId4"/>
              </a:rPr>
              <a:t>https://schoolavoidance.org/school-avoidance-101/</a:t>
            </a:r>
            <a:endParaRPr lang="en-US" sz="1400">
              <a:latin typeface="+mn-lt"/>
            </a:endParaRPr>
          </a:p>
          <a:p>
            <a:r>
              <a:rPr lang="en-US" sz="1400">
                <a:latin typeface="+mn-lt"/>
              </a:rPr>
              <a:t>JIFF Interviewer - </a:t>
            </a:r>
            <a:r>
              <a:rPr lang="en-US" sz="1400">
                <a:latin typeface="+mn-lt"/>
                <a:hlinkClick r:id="rId5"/>
              </a:rPr>
              <a:t>https://www.fasoutcomes.com/?ContentID=14</a:t>
            </a:r>
            <a:r>
              <a:rPr lang="en-US" sz="1400">
                <a:latin typeface="+mn-lt"/>
              </a:rPr>
              <a:t> </a:t>
            </a:r>
          </a:p>
          <a:p>
            <a:endParaRPr lang="en-US" sz="1400">
              <a:latin typeface="+mn-lt"/>
            </a:endParaRPr>
          </a:p>
          <a:p>
            <a:r>
              <a:rPr lang="en-US" sz="1400">
                <a:latin typeface="+mn-lt"/>
              </a:rPr>
              <a:t>Balfanz, Robert and Vaughn Byrnes. 2012. Chronic Absenteeism: Summarizing What We Know from Nationally Available Data. Baltimore: Johns Hopkins University Center for Social Organization of Schools. Retrieved August 2021 (https://new.every1graduates.org/wp-content/uploads/2012/05/ FINALChronicAbsenteeismReport_May16.pdf). </a:t>
            </a:r>
          </a:p>
          <a:p>
            <a:r>
              <a:rPr lang="en-US" sz="1400">
                <a:latin typeface="+mn-lt"/>
              </a:rPr>
              <a:t>Eastman, Gay, Siobhan M. Cooney, Cailin O’Connor, and Stephen A. Small. 2007. “Finding Effective Solutions to Truancy.” What Works, Wisconsin Research to Practice Series (5). UW-Extension. Retrieved August 2021 (</a:t>
            </a:r>
            <a:r>
              <a:rPr lang="en-US" sz="1400">
                <a:latin typeface="+mn-lt"/>
                <a:hlinkClick r:id="rId6"/>
              </a:rPr>
              <a:t>https://fyi.extension.wisc.edu/whatworkswisconsin/files/2014/04/whatworks_05.pdf</a:t>
            </a:r>
            <a:r>
              <a:rPr lang="en-US" sz="1400">
                <a:latin typeface="+mn-lt"/>
              </a:rPr>
              <a:t>).</a:t>
            </a:r>
          </a:p>
          <a:p>
            <a:r>
              <a:rPr lang="en-US" sz="1400">
                <a:latin typeface="+mn-lt"/>
              </a:rPr>
              <a:t>U.S. Departments of Education, Health and Human Services, Housing and Urban Development, and Justice. 2015. Every Student, Every Day: A Community Toolkit to Address and Eliminate Chronic Absenteeism. Retrieved August 2021 (</a:t>
            </a:r>
            <a:r>
              <a:rPr lang="en-US" sz="1400">
                <a:latin typeface="+mn-lt"/>
                <a:hlinkClick r:id="rId7"/>
              </a:rPr>
              <a:t>https://www2.ed.gov/about/inits/ed/chronicabsenteeism/toolkit.pdf</a:t>
            </a:r>
            <a:r>
              <a:rPr lang="en-US" sz="1400">
                <a:latin typeface="+mn-lt"/>
              </a:rPr>
              <a:t>). </a:t>
            </a:r>
          </a:p>
          <a:p>
            <a:pPr>
              <a:buFont typeface="Courier New" panose="02070309020205020404" pitchFamily="49" charset="0"/>
              <a:buChar char="o"/>
            </a:pPr>
            <a:endParaRPr lang="en-US" sz="1600"/>
          </a:p>
        </p:txBody>
      </p:sp>
    </p:spTree>
    <p:extLst>
      <p:ext uri="{BB962C8B-B14F-4D97-AF65-F5344CB8AC3E}">
        <p14:creationId xmlns:p14="http://schemas.microsoft.com/office/powerpoint/2010/main" val="2184208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9" name="Freeform: Shape 38">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B644A5D-2B37-E1B5-E0B1-264666BE0DD8}"/>
              </a:ext>
            </a:extLst>
          </p:cNvPr>
          <p:cNvGrpSpPr/>
          <p:nvPr/>
        </p:nvGrpSpPr>
        <p:grpSpPr>
          <a:xfrm>
            <a:off x="716716" y="924840"/>
            <a:ext cx="10810772" cy="5794613"/>
            <a:chOff x="1117068" y="-5564525"/>
            <a:chExt cx="11982386" cy="38437104"/>
          </a:xfrm>
        </p:grpSpPr>
        <p:sp>
          <p:nvSpPr>
            <p:cNvPr id="8" name="TextBox 14">
              <a:extLst>
                <a:ext uri="{FF2B5EF4-FFF2-40B4-BE49-F238E27FC236}">
                  <a16:creationId xmlns:a16="http://schemas.microsoft.com/office/drawing/2014/main" id="{13F6A1BF-2735-E517-DF54-9794317F2871}"/>
                </a:ext>
              </a:extLst>
            </p:cNvPr>
            <p:cNvSpPr txBox="1"/>
            <p:nvPr/>
          </p:nvSpPr>
          <p:spPr>
            <a:xfrm>
              <a:off x="5379653" y="-5564525"/>
              <a:ext cx="3446649" cy="38437104"/>
            </a:xfrm>
            <a:prstGeom prst="rect">
              <a:avLst/>
            </a:prstGeom>
          </p:spPr>
          <p:txBody>
            <a:bodyPr wrap="square" lIns="0" tIns="0" rIns="0" bIns="0" rtlCol="0" anchor="t">
              <a:normAutofit/>
            </a:bodyPr>
            <a:lstStyle/>
            <a:p>
              <a:pPr algn="ctr">
                <a:lnSpc>
                  <a:spcPts val="3449"/>
                </a:lnSpc>
                <a:spcAft>
                  <a:spcPts val="601"/>
                </a:spcAft>
              </a:pPr>
              <a:r>
                <a:rPr lang="en-US" sz="2400" spc="81">
                  <a:solidFill>
                    <a:schemeClr val="accent2"/>
                  </a:solidFill>
                  <a:latin typeface="Roboto Bold"/>
                </a:rPr>
                <a:t>CHIPS Pilot</a:t>
              </a:r>
            </a:p>
            <a:p>
              <a:pPr algn="ctr">
                <a:lnSpc>
                  <a:spcPts val="3449"/>
                </a:lnSpc>
                <a:spcAft>
                  <a:spcPts val="601"/>
                </a:spcAft>
              </a:pPr>
              <a:r>
                <a:rPr lang="en-US" sz="2400"/>
                <a:t>The Program Improvement Plan (PIP) involved the Tailored Dispositional Orders Project for CHIPS conditions. </a:t>
              </a:r>
            </a:p>
            <a:p>
              <a:pPr algn="ctr">
                <a:lnSpc>
                  <a:spcPts val="3449"/>
                </a:lnSpc>
                <a:spcAft>
                  <a:spcPts val="601"/>
                </a:spcAft>
              </a:pPr>
              <a:endParaRPr lang="en-US" sz="2400"/>
            </a:p>
            <a:p>
              <a:pPr algn="ctr">
                <a:lnSpc>
                  <a:spcPts val="3449"/>
                </a:lnSpc>
                <a:spcAft>
                  <a:spcPts val="601"/>
                </a:spcAft>
              </a:pPr>
              <a:r>
                <a:rPr lang="en-US" sz="2400"/>
                <a:t>Piloted in 3 counties - Barron, Manitowoc, and Waukesha</a:t>
              </a:r>
            </a:p>
          </p:txBody>
        </p:sp>
        <p:sp>
          <p:nvSpPr>
            <p:cNvPr id="9" name="TextBox 15">
              <a:extLst>
                <a:ext uri="{FF2B5EF4-FFF2-40B4-BE49-F238E27FC236}">
                  <a16:creationId xmlns:a16="http://schemas.microsoft.com/office/drawing/2014/main" id="{893D9580-FBB3-5BEA-652F-172217B7F7BE}"/>
                </a:ext>
              </a:extLst>
            </p:cNvPr>
            <p:cNvSpPr txBox="1"/>
            <p:nvPr/>
          </p:nvSpPr>
          <p:spPr>
            <a:xfrm>
              <a:off x="1164806" y="-5564525"/>
              <a:ext cx="3446649" cy="36405569"/>
            </a:xfrm>
            <a:prstGeom prst="rect">
              <a:avLst/>
            </a:prstGeom>
          </p:spPr>
          <p:txBody>
            <a:bodyPr wrap="square" lIns="0" tIns="0" rIns="0" bIns="0" rtlCol="0" anchor="t">
              <a:normAutofit/>
            </a:bodyPr>
            <a:lstStyle/>
            <a:p>
              <a:pPr algn="ctr">
                <a:lnSpc>
                  <a:spcPts val="3449"/>
                </a:lnSpc>
                <a:spcAft>
                  <a:spcPts val="601"/>
                </a:spcAft>
              </a:pPr>
              <a:r>
                <a:rPr lang="en-US" sz="2800" spc="81">
                  <a:solidFill>
                    <a:schemeClr val="accent1"/>
                  </a:solidFill>
                  <a:latin typeface="Roboto Bold"/>
                </a:rPr>
                <a:t>YJ Pilot</a:t>
              </a:r>
            </a:p>
            <a:p>
              <a:pPr algn="ctr">
                <a:lnSpc>
                  <a:spcPts val="3449"/>
                </a:lnSpc>
                <a:spcAft>
                  <a:spcPts val="601"/>
                </a:spcAft>
              </a:pPr>
              <a:r>
                <a:rPr lang="en-US" sz="2400" spc="57">
                  <a:latin typeface="Roboto"/>
                </a:rPr>
                <a:t>DCF started a Judicial Workgroup in 2017 that focused on Tailored and Effective Youth Justice Court Orders.</a:t>
              </a:r>
            </a:p>
            <a:p>
              <a:pPr algn="ctr">
                <a:lnSpc>
                  <a:spcPts val="3449"/>
                </a:lnSpc>
                <a:spcAft>
                  <a:spcPts val="601"/>
                </a:spcAft>
              </a:pPr>
              <a:endParaRPr lang="en-US" sz="2400" spc="57">
                <a:latin typeface="Roboto"/>
              </a:endParaRPr>
            </a:p>
            <a:p>
              <a:pPr algn="ctr">
                <a:lnSpc>
                  <a:spcPts val="3449"/>
                </a:lnSpc>
                <a:spcAft>
                  <a:spcPts val="601"/>
                </a:spcAft>
              </a:pPr>
              <a:r>
                <a:rPr lang="en-US" sz="2400" spc="57">
                  <a:latin typeface="Roboto"/>
                </a:rPr>
                <a:t>Piloted in Monroe and Rock counties. </a:t>
              </a:r>
            </a:p>
          </p:txBody>
        </p:sp>
        <p:sp>
          <p:nvSpPr>
            <p:cNvPr id="10" name="TextBox 16">
              <a:extLst>
                <a:ext uri="{FF2B5EF4-FFF2-40B4-BE49-F238E27FC236}">
                  <a16:creationId xmlns:a16="http://schemas.microsoft.com/office/drawing/2014/main" id="{49991266-C051-1BC5-47D1-80B75FE06DEC}"/>
                </a:ext>
              </a:extLst>
            </p:cNvPr>
            <p:cNvSpPr txBox="1"/>
            <p:nvPr/>
          </p:nvSpPr>
          <p:spPr>
            <a:xfrm>
              <a:off x="9832248" y="-1803162"/>
              <a:ext cx="3267206" cy="29139155"/>
            </a:xfrm>
            <a:prstGeom prst="rect">
              <a:avLst/>
            </a:prstGeom>
          </p:spPr>
          <p:txBody>
            <a:bodyPr wrap="square" lIns="0" tIns="0" rIns="0" bIns="0" rtlCol="0" anchor="t">
              <a:normAutofit/>
            </a:bodyPr>
            <a:lstStyle/>
            <a:p>
              <a:pPr algn="ctr">
                <a:lnSpc>
                  <a:spcPts val="3449"/>
                </a:lnSpc>
                <a:spcAft>
                  <a:spcPts val="601"/>
                </a:spcAft>
              </a:pPr>
              <a:r>
                <a:rPr lang="en-US" sz="2400" spc="57">
                  <a:latin typeface="Roboto"/>
                </a:rPr>
                <a:t>DCF and CCIP jointly are expanding the Tailored Dispositional Orders Project statewide and allowing counties to choose to work on CHIPS and/or Youth Justice conditions </a:t>
              </a:r>
            </a:p>
          </p:txBody>
        </p:sp>
        <p:sp>
          <p:nvSpPr>
            <p:cNvPr id="11" name="TextBox 17">
              <a:extLst>
                <a:ext uri="{FF2B5EF4-FFF2-40B4-BE49-F238E27FC236}">
                  <a16:creationId xmlns:a16="http://schemas.microsoft.com/office/drawing/2014/main" id="{5DBD657E-7C7A-A431-2649-D659869485A8}"/>
                </a:ext>
              </a:extLst>
            </p:cNvPr>
            <p:cNvSpPr txBox="1"/>
            <p:nvPr/>
          </p:nvSpPr>
          <p:spPr>
            <a:xfrm>
              <a:off x="1117068" y="-5153356"/>
              <a:ext cx="3202572" cy="6606693"/>
            </a:xfrm>
            <a:prstGeom prst="rect">
              <a:avLst/>
            </a:prstGeom>
          </p:spPr>
          <p:txBody>
            <a:bodyPr wrap="square" lIns="0" tIns="0" rIns="0" bIns="0" rtlCol="0" anchor="t">
              <a:normAutofit/>
            </a:bodyPr>
            <a:lstStyle/>
            <a:p>
              <a:pPr algn="ctr">
                <a:lnSpc>
                  <a:spcPct val="90000"/>
                </a:lnSpc>
                <a:spcAft>
                  <a:spcPts val="601"/>
                </a:spcAft>
              </a:pPr>
              <a:endParaRPr lang="en-US" sz="2800" spc="81">
                <a:latin typeface="Roboto Bold"/>
              </a:endParaRPr>
            </a:p>
          </p:txBody>
        </p:sp>
        <p:sp>
          <p:nvSpPr>
            <p:cNvPr id="12" name="TextBox 18">
              <a:extLst>
                <a:ext uri="{FF2B5EF4-FFF2-40B4-BE49-F238E27FC236}">
                  <a16:creationId xmlns:a16="http://schemas.microsoft.com/office/drawing/2014/main" id="{E28A577C-F09D-F5E3-B00B-CAF1F38141D4}"/>
                </a:ext>
              </a:extLst>
            </p:cNvPr>
            <p:cNvSpPr txBox="1"/>
            <p:nvPr/>
          </p:nvSpPr>
          <p:spPr>
            <a:xfrm>
              <a:off x="5799232" y="-5564525"/>
              <a:ext cx="2155498" cy="7529847"/>
            </a:xfrm>
            <a:prstGeom prst="rect">
              <a:avLst/>
            </a:prstGeom>
          </p:spPr>
          <p:txBody>
            <a:bodyPr wrap="square" lIns="0" tIns="0" rIns="0" bIns="0" rtlCol="0" anchor="t">
              <a:normAutofit/>
            </a:bodyPr>
            <a:lstStyle/>
            <a:p>
              <a:pPr algn="ctr">
                <a:lnSpc>
                  <a:spcPts val="4619"/>
                </a:lnSpc>
                <a:spcBef>
                  <a:spcPct val="0"/>
                </a:spcBef>
                <a:spcAft>
                  <a:spcPts val="601"/>
                </a:spcAft>
              </a:pPr>
              <a:endParaRPr lang="en-US" sz="2400" spc="81">
                <a:latin typeface="Roboto Bold"/>
              </a:endParaRPr>
            </a:p>
          </p:txBody>
        </p:sp>
        <p:sp>
          <p:nvSpPr>
            <p:cNvPr id="13" name="TextBox 19">
              <a:extLst>
                <a:ext uri="{FF2B5EF4-FFF2-40B4-BE49-F238E27FC236}">
                  <a16:creationId xmlns:a16="http://schemas.microsoft.com/office/drawing/2014/main" id="{26564A15-E82A-8FA8-5AE6-743673E5D9A4}"/>
                </a:ext>
              </a:extLst>
            </p:cNvPr>
            <p:cNvSpPr txBox="1"/>
            <p:nvPr/>
          </p:nvSpPr>
          <p:spPr>
            <a:xfrm>
              <a:off x="9810263" y="-5052027"/>
              <a:ext cx="3231329" cy="8021096"/>
            </a:xfrm>
            <a:prstGeom prst="rect">
              <a:avLst/>
            </a:prstGeom>
          </p:spPr>
          <p:txBody>
            <a:bodyPr wrap="square" lIns="0" tIns="0" rIns="0" bIns="0" rtlCol="0" anchor="t">
              <a:normAutofit/>
            </a:bodyPr>
            <a:lstStyle/>
            <a:p>
              <a:pPr algn="ctr">
                <a:lnSpc>
                  <a:spcPct val="90000"/>
                </a:lnSpc>
                <a:spcBef>
                  <a:spcPct val="0"/>
                </a:spcBef>
                <a:spcAft>
                  <a:spcPts val="601"/>
                </a:spcAft>
              </a:pPr>
              <a:r>
                <a:rPr lang="en-US" sz="2400" spc="81">
                  <a:solidFill>
                    <a:schemeClr val="accent3"/>
                  </a:solidFill>
                  <a:latin typeface="Roboto Bold"/>
                </a:rPr>
                <a:t>Current Project</a:t>
              </a:r>
            </a:p>
          </p:txBody>
        </p:sp>
      </p:grpSp>
    </p:spTree>
    <p:custDataLst>
      <p:tags r:id="rId1"/>
    </p:custDataLst>
    <p:extLst>
      <p:ext uri="{BB962C8B-B14F-4D97-AF65-F5344CB8AC3E}">
        <p14:creationId xmlns:p14="http://schemas.microsoft.com/office/powerpoint/2010/main" val="24055489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55787E-7518-80BB-6E8B-2BCF4588BAC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1F0AEE7-C31D-54A8-19C8-24030B7DE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E9FD9836-26CC-204F-C6F8-921E2B7B9806}"/>
              </a:ext>
            </a:extLst>
          </p:cNvPr>
          <p:cNvSpPr>
            <a:spLocks noGrp="1"/>
          </p:cNvSpPr>
          <p:nvPr>
            <p:ph type="title"/>
          </p:nvPr>
        </p:nvSpPr>
        <p:spPr>
          <a:xfrm>
            <a:off x="838201" y="365127"/>
            <a:ext cx="10515600" cy="1325563"/>
          </a:xfrm>
        </p:spPr>
        <p:txBody>
          <a:bodyPr>
            <a:normAutofit/>
          </a:bodyPr>
          <a:lstStyle/>
          <a:p>
            <a:r>
              <a:rPr lang="en-US" sz="5400"/>
              <a:t>Sexual Offense Resources</a:t>
            </a:r>
          </a:p>
        </p:txBody>
      </p:sp>
      <p:sp>
        <p:nvSpPr>
          <p:cNvPr id="10" name="sketch line">
            <a:extLst>
              <a:ext uri="{FF2B5EF4-FFF2-40B4-BE49-F238E27FC236}">
                <a16:creationId xmlns:a16="http://schemas.microsoft.com/office/drawing/2014/main" id="{64B07F45-E776-C091-D85D-DE139C461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 name="Content Placeholder 2">
            <a:extLst>
              <a:ext uri="{FF2B5EF4-FFF2-40B4-BE49-F238E27FC236}">
                <a16:creationId xmlns:a16="http://schemas.microsoft.com/office/drawing/2014/main" id="{2C755480-BB4A-DCAD-9F47-77FEB11212EC}"/>
              </a:ext>
            </a:extLst>
          </p:cNvPr>
          <p:cNvSpPr>
            <a:spLocks noGrp="1"/>
          </p:cNvSpPr>
          <p:nvPr>
            <p:ph idx="1"/>
          </p:nvPr>
        </p:nvSpPr>
        <p:spPr>
          <a:xfrm>
            <a:off x="838201" y="1929384"/>
            <a:ext cx="10515600" cy="4251960"/>
          </a:xfrm>
        </p:spPr>
        <p:txBody>
          <a:bodyPr>
            <a:normAutofit/>
          </a:bodyPr>
          <a:lstStyle/>
          <a:p>
            <a:r>
              <a:rPr lang="en-US" sz="1400"/>
              <a:t> Juvenile Sex Offender Assessment Protocol-II Manual - </a:t>
            </a:r>
            <a:r>
              <a:rPr lang="en-US" sz="1400">
                <a:hlinkClick r:id="rId3"/>
              </a:rPr>
              <a:t>https://www.ojp.gov/pdffiles1/ojjdp/202316.pdf</a:t>
            </a:r>
            <a:r>
              <a:rPr lang="en-US" sz="1400"/>
              <a:t> </a:t>
            </a:r>
          </a:p>
          <a:p>
            <a:endParaRPr lang="en-US" sz="1400"/>
          </a:p>
          <a:p>
            <a:pPr>
              <a:buFont typeface="Courier New" panose="02070309020205020404" pitchFamily="49" charset="0"/>
              <a:buChar char="o"/>
            </a:pPr>
            <a:r>
              <a:rPr lang="en-US" sz="1400"/>
              <a:t>Hecker, J., Scoular, J., Righthand, S., &amp; Nangle, D. (2002, October). </a:t>
            </a:r>
            <a:r>
              <a:rPr lang="en-US" sz="1400" i="1"/>
              <a:t>Predictive validity of the JSOAP over 10-plus years: Implications for risk assessment. </a:t>
            </a:r>
            <a:r>
              <a:rPr lang="en-US" sz="1400"/>
              <a:t>Paper presented at the Annual Meeting of the Association for Treatment of Sexual Abusers, Montreal, Quebec, Canada.</a:t>
            </a:r>
          </a:p>
          <a:p>
            <a:pPr>
              <a:buFont typeface="Courier New" panose="02070309020205020404" pitchFamily="49" charset="0"/>
              <a:buChar char="o"/>
            </a:pPr>
            <a:r>
              <a:rPr lang="en-US" sz="1400"/>
              <a:t>Waite, D., Pinkerton, R., Wieckowski, E., McGarvey, E., &amp; Brown, G. L. (2002, October). </a:t>
            </a:r>
            <a:r>
              <a:rPr lang="en-US" sz="1400" i="1"/>
              <a:t>Tracking treatment outcome among juvenile sexual offenders: A nine year follow-up study</a:t>
            </a:r>
            <a:r>
              <a:rPr lang="en-US" sz="1400"/>
              <a:t>. Paper presented at the Annual Meeting of the Association for Treatment of Sexual Abusers, Montreal, Quebec, Canada.</a:t>
            </a:r>
          </a:p>
          <a:p>
            <a:pPr marL="0" indent="0">
              <a:buNone/>
            </a:pPr>
            <a:endParaRPr lang="en-US"/>
          </a:p>
          <a:p>
            <a:pPr marL="0" indent="0">
              <a:buNone/>
            </a:pPr>
            <a:endParaRPr lang="en-US"/>
          </a:p>
        </p:txBody>
      </p:sp>
    </p:spTree>
    <p:extLst>
      <p:ext uri="{BB962C8B-B14F-4D97-AF65-F5344CB8AC3E}">
        <p14:creationId xmlns:p14="http://schemas.microsoft.com/office/powerpoint/2010/main" val="35892996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C113-7350-4826-8C7E-D340197AFA21}"/>
              </a:ext>
            </a:extLst>
          </p:cNvPr>
          <p:cNvSpPr>
            <a:spLocks noGrp="1"/>
          </p:cNvSpPr>
          <p:nvPr>
            <p:ph type="title" idx="4294967295"/>
          </p:nvPr>
        </p:nvSpPr>
        <p:spPr>
          <a:xfrm>
            <a:off x="0" y="0"/>
            <a:ext cx="12192000" cy="1371599"/>
          </a:xfrm>
          <a:solidFill>
            <a:schemeClr val="accent1"/>
          </a:solidFill>
        </p:spPr>
        <p:txBody>
          <a:bodyPr>
            <a:normAutofit/>
          </a:bodyPr>
          <a:lstStyle/>
          <a:p>
            <a:pPr algn="ctr"/>
            <a:r>
              <a:rPr lang="en-US" sz="4000">
                <a:solidFill>
                  <a:schemeClr val="bg1"/>
                </a:solidFill>
              </a:rPr>
              <a:t>Contacts</a:t>
            </a:r>
          </a:p>
        </p:txBody>
      </p:sp>
      <p:sp>
        <p:nvSpPr>
          <p:cNvPr id="4" name="Content Placeholder 2">
            <a:extLst>
              <a:ext uri="{FF2B5EF4-FFF2-40B4-BE49-F238E27FC236}">
                <a16:creationId xmlns:a16="http://schemas.microsoft.com/office/drawing/2014/main" id="{82B056F1-F64F-4540-A36D-FF71DFC7E2DA}"/>
              </a:ext>
            </a:extLst>
          </p:cNvPr>
          <p:cNvSpPr txBox="1">
            <a:spLocks/>
          </p:cNvSpPr>
          <p:nvPr/>
        </p:nvSpPr>
        <p:spPr>
          <a:xfrm>
            <a:off x="-225630" y="2081047"/>
            <a:ext cx="8087290" cy="4949145"/>
          </a:xfrm>
          <a:prstGeom prst="rect">
            <a:avLst/>
          </a:prstGeom>
          <a:noFill/>
        </p:spPr>
        <p:txBody>
          <a:bodyPr vert="horz" lIns="365760" tIns="45720" rIns="36576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401621"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Roboto" panose="02000000000000000000" pitchFamily="2" charset="0"/>
                <a:cs typeface="+mn-cs"/>
              </a:rPr>
              <a:t>Jenna Dunlap</a:t>
            </a:r>
          </a:p>
          <a:p>
            <a:pPr marL="0" marR="0" lvl="0" indent="401621"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Roboto" panose="02000000000000000000" pitchFamily="2" charset="0"/>
                <a:cs typeface="+mn-cs"/>
              </a:rPr>
              <a:t>DCF YJ Policy Coordinator</a:t>
            </a:r>
          </a:p>
          <a:p>
            <a:pPr marL="0" marR="0" lvl="0" indent="401621"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2162AE"/>
                </a:solidFill>
                <a:effectLst/>
                <a:uLnTx/>
                <a:uFillTx/>
                <a:latin typeface="Roboto" panose="02000000000000000000" pitchFamily="2" charset="0"/>
                <a:cs typeface="+mn-cs"/>
                <a:hlinkClick r:id="rId3"/>
              </a:rPr>
              <a:t>Jenna.Dunlap1@wisconsin.gov</a:t>
            </a:r>
            <a:endParaRPr kumimoji="0" lang="en-US" sz="2400" b="0" i="0" u="none" strike="noStrike" kern="1200" cap="none" spc="0" normalizeH="0" baseline="0" noProof="0" dirty="0">
              <a:ln>
                <a:noFill/>
              </a:ln>
              <a:solidFill>
                <a:srgbClr val="2162AE"/>
              </a:solidFill>
              <a:effectLst/>
              <a:uLnTx/>
              <a:uFillTx/>
              <a:latin typeface="Roboto" panose="02000000000000000000" pitchFamily="2" charset="0"/>
              <a:cs typeface="+mn-cs"/>
            </a:endParaRPr>
          </a:p>
          <a:p>
            <a:pPr marL="0" marR="0" lvl="0" indent="401621"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2162AE"/>
              </a:solidFill>
              <a:effectLst/>
              <a:uLnTx/>
              <a:uFillTx/>
              <a:latin typeface="Roboto" panose="02000000000000000000" pitchFamily="2" charset="0"/>
              <a:cs typeface="+mn-cs"/>
            </a:endParaRPr>
          </a:p>
          <a:p>
            <a:pPr marL="0" marR="0" lvl="0" indent="401621"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Roboto" panose="02000000000000000000" pitchFamily="2" charset="0"/>
                <a:cs typeface="+mn-cs"/>
              </a:rPr>
              <a:t>Sarina </a:t>
            </a:r>
            <a:r>
              <a:rPr kumimoji="0" lang="en-US" sz="2400" b="1" i="0" u="none" strike="noStrike" kern="1200" cap="none" spc="0" normalizeH="0" baseline="0" noProof="0" dirty="0" err="1">
                <a:ln>
                  <a:noFill/>
                </a:ln>
                <a:solidFill>
                  <a:prstClr val="black"/>
                </a:solidFill>
                <a:effectLst/>
                <a:uLnTx/>
                <a:uFillTx/>
                <a:latin typeface="Roboto" panose="02000000000000000000" pitchFamily="2" charset="0"/>
                <a:cs typeface="+mn-cs"/>
              </a:rPr>
              <a:t>Brummund</a:t>
            </a:r>
            <a:endParaRPr kumimoji="0" lang="en-US" sz="2400" b="1" i="0" u="none" strike="noStrike" kern="1200" cap="none" spc="0" normalizeH="0" baseline="0" noProof="0" dirty="0">
              <a:ln>
                <a:noFill/>
              </a:ln>
              <a:solidFill>
                <a:prstClr val="black"/>
              </a:solidFill>
              <a:effectLst/>
              <a:uLnTx/>
              <a:uFillTx/>
              <a:latin typeface="Roboto" panose="02000000000000000000" pitchFamily="2" charset="0"/>
              <a:cs typeface="+mn-cs"/>
            </a:endParaRPr>
          </a:p>
          <a:p>
            <a:pPr marL="0" marR="0" lvl="0" indent="401621"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Roboto"/>
                <a:cs typeface="+mn-cs"/>
              </a:rPr>
              <a:t>DCF YJ Policy Coordinator</a:t>
            </a:r>
          </a:p>
          <a:p>
            <a:pPr marL="0" marR="0" lvl="0" indent="401621"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Roboto" panose="02000000000000000000" pitchFamily="2" charset="0"/>
                <a:cs typeface="+mn-cs"/>
                <a:hlinkClick r:id="rId4"/>
              </a:rPr>
              <a:t>Sarina.Wiesner@wisconsin.gov</a:t>
            </a:r>
            <a:endParaRPr kumimoji="0" lang="en-US" sz="2400" b="1" i="0" u="none" strike="noStrike" kern="1200" cap="none" spc="0" normalizeH="0" baseline="0" noProof="0" dirty="0">
              <a:ln>
                <a:noFill/>
              </a:ln>
              <a:solidFill>
                <a:prstClr val="black"/>
              </a:solidFill>
              <a:effectLst/>
              <a:uLnTx/>
              <a:uFillTx/>
              <a:latin typeface="Roboto" panose="02000000000000000000" pitchFamily="2" charset="0"/>
              <a:cs typeface="+mn-cs"/>
            </a:endParaRPr>
          </a:p>
          <a:p>
            <a:pPr marL="0" marR="0" lvl="0" indent="401621"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black"/>
              </a:solidFill>
              <a:effectLst/>
              <a:uLnTx/>
              <a:uFillTx/>
              <a:latin typeface="Roboto" panose="02000000000000000000" pitchFamily="2" charset="0"/>
              <a:cs typeface="+mn-cs"/>
            </a:endParaRPr>
          </a:p>
          <a:p>
            <a:pPr marL="0" marR="0" lvl="0" indent="401621"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Roboto" panose="02000000000000000000" pitchFamily="2" charset="0"/>
                <a:cs typeface="+mn-cs"/>
              </a:rPr>
              <a:t>DCF Youth Justice Inbox</a:t>
            </a:r>
            <a:endParaRPr kumimoji="0" lang="en-US" sz="2400" b="0" i="0" u="none" strike="noStrike" kern="1200" cap="none" spc="0" normalizeH="0" baseline="0" noProof="0" dirty="0">
              <a:ln>
                <a:noFill/>
              </a:ln>
              <a:solidFill>
                <a:prstClr val="black"/>
              </a:solidFill>
              <a:effectLst/>
              <a:uLnTx/>
              <a:uFillTx/>
              <a:latin typeface="Roboto" panose="02000000000000000000" pitchFamily="2" charset="0"/>
              <a:cs typeface="+mn-cs"/>
            </a:endParaRPr>
          </a:p>
          <a:p>
            <a:pPr marL="0" marR="0" lvl="0" indent="401621"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2162AE"/>
                </a:solidFill>
                <a:effectLst/>
                <a:uLnTx/>
                <a:uFillTx/>
                <a:latin typeface="Roboto" panose="02000000000000000000" pitchFamily="2" charset="0"/>
                <a:cs typeface="+mn-cs"/>
                <a:hlinkClick r:id="rId5">
                  <a:extLst>
                    <a:ext uri="{A12FA001-AC4F-418D-AE19-62706E023703}">
                      <ahyp:hlinkClr xmlns:ahyp="http://schemas.microsoft.com/office/drawing/2018/hyperlinkcolor" val="tx"/>
                    </a:ext>
                  </a:extLst>
                </a:hlinkClick>
              </a:rPr>
              <a:t>dcfyj@wisconsin.gov</a:t>
            </a:r>
            <a:r>
              <a:rPr kumimoji="0" lang="en-US" sz="2400" b="0" i="0" u="none" strike="noStrike" kern="1200" cap="none" spc="0" normalizeH="0" baseline="0" noProof="0" dirty="0">
                <a:ln>
                  <a:noFill/>
                </a:ln>
                <a:solidFill>
                  <a:srgbClr val="2162AE"/>
                </a:solidFill>
                <a:effectLst/>
                <a:uLnTx/>
                <a:uFillTx/>
                <a:latin typeface="Roboto" panose="02000000000000000000" pitchFamily="2" charset="0"/>
                <a:cs typeface="+mn-cs"/>
              </a:rPr>
              <a:t> </a:t>
            </a:r>
          </a:p>
          <a:p>
            <a:pPr marL="0" marR="0" lvl="0" indent="401621"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dirty="0">
              <a:solidFill>
                <a:srgbClr val="2162AE"/>
              </a:solidFill>
            </a:endParaRPr>
          </a:p>
          <a:p>
            <a:pPr marL="0" lvl="0" indent="401621">
              <a:lnSpc>
                <a:spcPct val="100000"/>
              </a:lnSpc>
              <a:spcBef>
                <a:spcPts val="0"/>
              </a:spcBef>
              <a:buNone/>
              <a:defRPr/>
            </a:pPr>
            <a:r>
              <a:rPr lang="en-US" sz="2400" b="1" dirty="0">
                <a:solidFill>
                  <a:prstClr val="black"/>
                </a:solidFill>
              </a:rPr>
              <a:t>Evelyn Coker</a:t>
            </a:r>
          </a:p>
          <a:p>
            <a:pPr marL="0" lvl="0" indent="401621">
              <a:lnSpc>
                <a:spcPct val="100000"/>
              </a:lnSpc>
              <a:spcBef>
                <a:spcPts val="0"/>
              </a:spcBef>
              <a:buNone/>
              <a:defRPr/>
            </a:pPr>
            <a:r>
              <a:rPr lang="en-US" sz="2400" dirty="0">
                <a:solidFill>
                  <a:prstClr val="black"/>
                </a:solidFill>
                <a:latin typeface="Roboto"/>
              </a:rPr>
              <a:t>DCF Bureau of Youth Services Director</a:t>
            </a:r>
          </a:p>
          <a:p>
            <a:pPr marL="0" lvl="0" indent="401621">
              <a:lnSpc>
                <a:spcPct val="100000"/>
              </a:lnSpc>
              <a:spcBef>
                <a:spcPts val="0"/>
              </a:spcBef>
              <a:buNone/>
              <a:defRPr/>
            </a:pPr>
            <a:r>
              <a:rPr lang="en-US" sz="2400" dirty="0">
                <a:solidFill>
                  <a:prstClr val="white"/>
                </a:solidFill>
                <a:hlinkClick r:id="rId6"/>
              </a:rPr>
              <a:t>Evelyn.Coker@wisconsin.gov</a:t>
            </a:r>
            <a:endParaRPr lang="en-US" sz="2400" dirty="0">
              <a:solidFill>
                <a:prstClr val="white"/>
              </a:solidFill>
            </a:endParaRPr>
          </a:p>
          <a:p>
            <a:pPr marL="0" marR="0" lvl="0" indent="401621"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2162AE"/>
              </a:solidFill>
              <a:effectLst/>
              <a:uLnTx/>
              <a:uFillTx/>
              <a:latin typeface="Roboto" panose="02000000000000000000" pitchFamily="2" charset="0"/>
              <a:cs typeface="+mn-cs"/>
            </a:endParaRPr>
          </a:p>
          <a:p>
            <a:pPr marL="0" marR="0" lvl="0" indent="401621"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2162AE"/>
              </a:solidFill>
              <a:effectLst/>
              <a:uLnTx/>
              <a:uFillTx/>
              <a:latin typeface="Roboto" panose="02000000000000000000" pitchFamily="2" charset="0"/>
              <a:cs typeface="+mn-cs"/>
            </a:endParaRPr>
          </a:p>
          <a:p>
            <a:pPr marL="0" marR="0" lvl="0" indent="401621"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2162AE"/>
              </a:solidFill>
              <a:effectLst/>
              <a:uLnTx/>
              <a:uFillTx/>
              <a:latin typeface="Roboto" panose="02000000000000000000" pitchFamily="2" charset="0"/>
              <a:cs typeface="+mn-cs"/>
            </a:endParaRPr>
          </a:p>
        </p:txBody>
      </p:sp>
      <p:sp>
        <p:nvSpPr>
          <p:cNvPr id="5" name="Content Placeholder 2">
            <a:extLst>
              <a:ext uri="{FF2B5EF4-FFF2-40B4-BE49-F238E27FC236}">
                <a16:creationId xmlns:a16="http://schemas.microsoft.com/office/drawing/2014/main" id="{82B056F1-F64F-4540-A36D-FF71DFC7E2DA}"/>
              </a:ext>
            </a:extLst>
          </p:cNvPr>
          <p:cNvSpPr txBox="1">
            <a:spLocks/>
          </p:cNvSpPr>
          <p:nvPr/>
        </p:nvSpPr>
        <p:spPr>
          <a:xfrm>
            <a:off x="5545778" y="1371599"/>
            <a:ext cx="7207436" cy="5486401"/>
          </a:xfrm>
          <a:prstGeom prst="rect">
            <a:avLst/>
          </a:prstGeom>
          <a:noFill/>
        </p:spPr>
        <p:txBody>
          <a:bodyPr vert="horz" lIns="365760" tIns="45720" rIns="36576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401621"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prstClr val="black"/>
                </a:solidFill>
                <a:effectLst/>
                <a:uLnTx/>
                <a:uFillTx/>
                <a:latin typeface="Roboto" panose="02000000000000000000" pitchFamily="2" charset="0"/>
                <a:cs typeface="+mn-cs"/>
              </a:rPr>
              <a:t>Bridget Mauerman</a:t>
            </a:r>
          </a:p>
          <a:p>
            <a:pPr marL="0" marR="0" lvl="0" indent="401621"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cs typeface="+mn-cs"/>
              </a:rPr>
              <a:t>Director</a:t>
            </a:r>
          </a:p>
          <a:p>
            <a:pPr marL="0" marR="0" lvl="0" indent="401621"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cs typeface="+mn-cs"/>
              </a:rPr>
              <a:t>Children’s Court Improvement Program</a:t>
            </a:r>
          </a:p>
          <a:p>
            <a:pPr marL="0" marR="0" lvl="0" indent="401621"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2162AE"/>
                </a:solidFill>
                <a:effectLst/>
                <a:uLnTx/>
                <a:uFillTx/>
                <a:latin typeface="Roboto" panose="02000000000000000000" pitchFamily="2" charset="0"/>
                <a:cs typeface="+mn-cs"/>
                <a:hlinkClick r:id="rId7"/>
              </a:rPr>
              <a:t>Bridget.Mauerman@wicourts.gov</a:t>
            </a:r>
            <a:r>
              <a:rPr kumimoji="0" lang="en-US" sz="2400" b="0" i="0" u="none" strike="noStrike" kern="1200" cap="none" spc="0" normalizeH="0" baseline="0" noProof="0">
                <a:ln>
                  <a:noFill/>
                </a:ln>
                <a:solidFill>
                  <a:prstClr val="black"/>
                </a:solidFill>
                <a:effectLst/>
                <a:uLnTx/>
                <a:uFillTx/>
                <a:latin typeface="Roboto" panose="02000000000000000000" pitchFamily="2" charset="0"/>
                <a:cs typeface="+mn-cs"/>
              </a:rPr>
              <a:t> </a:t>
            </a:r>
          </a:p>
          <a:p>
            <a:pPr marL="0" marR="0" lvl="0" indent="401621"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latin typeface="Roboto" panose="02000000000000000000" pitchFamily="2" charset="0"/>
              <a:cs typeface="+mn-cs"/>
            </a:endParaRPr>
          </a:p>
          <a:p>
            <a:pPr marL="0" marR="0" lvl="0" indent="401621"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a:solidFill>
                  <a:prstClr val="black"/>
                </a:solidFill>
              </a:rPr>
              <a:t>Christina </a:t>
            </a:r>
            <a:r>
              <a:rPr lang="en-US" sz="2400" b="1" err="1">
                <a:solidFill>
                  <a:prstClr val="black"/>
                </a:solidFill>
              </a:rPr>
              <a:t>Tenuta</a:t>
            </a:r>
            <a:endParaRPr lang="en-US" sz="2400" b="1">
              <a:solidFill>
                <a:prstClr val="black"/>
              </a:solidFill>
            </a:endParaRPr>
          </a:p>
          <a:p>
            <a:pPr marL="0" marR="0" lvl="0" indent="401621"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i="0" u="none" strike="noStrike" kern="1200" cap="none" spc="0" normalizeH="0" baseline="0" noProof="0">
                <a:ln>
                  <a:noFill/>
                </a:ln>
                <a:solidFill>
                  <a:prstClr val="black"/>
                </a:solidFill>
                <a:effectLst/>
                <a:uLnTx/>
                <a:uFillTx/>
                <a:latin typeface="Roboto" panose="02000000000000000000" pitchFamily="2" charset="0"/>
                <a:cs typeface="+mn-cs"/>
              </a:rPr>
              <a:t>Legal</a:t>
            </a:r>
            <a:r>
              <a:rPr kumimoji="0" lang="en-US" sz="2400" i="0" u="none" strike="noStrike" kern="1200" cap="none" spc="0" normalizeH="0" noProof="0">
                <a:ln>
                  <a:noFill/>
                </a:ln>
                <a:solidFill>
                  <a:prstClr val="black"/>
                </a:solidFill>
                <a:effectLst/>
                <a:uLnTx/>
                <a:uFillTx/>
                <a:latin typeface="Roboto" panose="02000000000000000000" pitchFamily="2" charset="0"/>
                <a:cs typeface="+mn-cs"/>
              </a:rPr>
              <a:t> Advisor</a:t>
            </a:r>
          </a:p>
          <a:p>
            <a:pPr marL="0" marR="0" lvl="0" indent="401621"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aseline="0">
                <a:solidFill>
                  <a:prstClr val="black"/>
                </a:solidFill>
              </a:rPr>
              <a:t>Children’s Court Improvement Program</a:t>
            </a:r>
          </a:p>
          <a:p>
            <a:pPr marL="0" marR="0" lvl="0" indent="401621"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a:solidFill>
                  <a:prstClr val="black"/>
                </a:solidFill>
                <a:hlinkClick r:id="rId8"/>
              </a:rPr>
              <a:t>Christina.Tenuta@wicourts.gov</a:t>
            </a:r>
            <a:r>
              <a:rPr lang="en-US" sz="2400">
                <a:solidFill>
                  <a:prstClr val="black"/>
                </a:solidFill>
              </a:rPr>
              <a:t> </a:t>
            </a:r>
            <a:endParaRPr kumimoji="0" lang="en-US" sz="2400" i="0" u="none" strike="noStrike" kern="1200" cap="none" spc="0" normalizeH="0" baseline="0" noProof="0">
              <a:ln>
                <a:noFill/>
              </a:ln>
              <a:solidFill>
                <a:prstClr val="black"/>
              </a:solidFill>
              <a:effectLst/>
              <a:uLnTx/>
              <a:uFillTx/>
              <a:latin typeface="Roboto" panose="02000000000000000000" pitchFamily="2" charset="0"/>
              <a:cs typeface="+mn-cs"/>
            </a:endParaRPr>
          </a:p>
          <a:p>
            <a:pPr marL="0" marR="0" lvl="0" indent="401621"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a:ln>
                <a:noFill/>
              </a:ln>
              <a:solidFill>
                <a:prstClr val="black"/>
              </a:solidFill>
              <a:effectLst/>
              <a:uLnTx/>
              <a:uFillTx/>
              <a:latin typeface="Roboto" panose="02000000000000000000" pitchFamily="2" charset="0"/>
              <a:cs typeface="+mn-cs"/>
            </a:endParaRPr>
          </a:p>
          <a:p>
            <a:pPr marL="0" marR="0" lvl="0" indent="401621"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latin typeface="Roboto" panose="02000000000000000000" pitchFamily="2" charset="0"/>
              <a:cs typeface="+mn-cs"/>
            </a:endParaRPr>
          </a:p>
        </p:txBody>
      </p:sp>
    </p:spTree>
    <p:extLst>
      <p:ext uri="{BB962C8B-B14F-4D97-AF65-F5344CB8AC3E}">
        <p14:creationId xmlns:p14="http://schemas.microsoft.com/office/powerpoint/2010/main" val="5028643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9C5BC73-A41A-3BAB-A46C-6264FD2385F1}"/>
              </a:ext>
            </a:extLst>
          </p:cNvPr>
          <p:cNvGraphicFramePr/>
          <p:nvPr>
            <p:extLst>
              <p:ext uri="{D42A27DB-BD31-4B8C-83A1-F6EECF244321}">
                <p14:modId xmlns:p14="http://schemas.microsoft.com/office/powerpoint/2010/main" val="4140915652"/>
              </p:ext>
            </p:extLst>
          </p:nvPr>
        </p:nvGraphicFramePr>
        <p:xfrm>
          <a:off x="616748" y="1640992"/>
          <a:ext cx="10606573" cy="4697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36CBE9D4-DF24-3195-FBEF-54DCC3E15C1D}"/>
              </a:ext>
            </a:extLst>
          </p:cNvPr>
          <p:cNvSpPr txBox="1">
            <a:spLocks/>
          </p:cNvSpPr>
          <p:nvPr/>
        </p:nvSpPr>
        <p:spPr>
          <a:xfrm>
            <a:off x="0" y="629"/>
            <a:ext cx="12192000" cy="1371599"/>
          </a:xfrm>
          <a:prstGeom prst="rect">
            <a:avLst/>
          </a:prstGeom>
          <a:solidFill>
            <a:schemeClr val="accent1"/>
          </a:solidFill>
        </p:spPr>
        <p:txBody>
          <a:bodyPr vert="horz" lIns="91441" tIns="45720" rIns="91441"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Roboto" panose="02000000000000000000" pitchFamily="2" charset="0"/>
                <a:ea typeface="Roboto" panose="02000000000000000000" pitchFamily="2" charset="0"/>
                <a:cs typeface="+mj-cs"/>
              </a:defRPr>
            </a:lvl1pPr>
          </a:lstStyle>
          <a:p>
            <a:pPr algn="ctr"/>
            <a:r>
              <a:rPr lang="en-US" sz="4000">
                <a:solidFill>
                  <a:schemeClr val="bg1"/>
                </a:solidFill>
              </a:rPr>
              <a:t>Example of Conditions</a:t>
            </a:r>
          </a:p>
        </p:txBody>
      </p:sp>
    </p:spTree>
    <p:extLst>
      <p:ext uri="{BB962C8B-B14F-4D97-AF65-F5344CB8AC3E}">
        <p14:creationId xmlns:p14="http://schemas.microsoft.com/office/powerpoint/2010/main" val="16251497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CA27C-B3A0-185D-39A8-E7320674BD99}"/>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72315A4-29A9-8163-AAF5-328033E806FA}"/>
              </a:ext>
            </a:extLst>
          </p:cNvPr>
          <p:cNvGraphicFramePr/>
          <p:nvPr>
            <p:extLst>
              <p:ext uri="{D42A27DB-BD31-4B8C-83A1-F6EECF244321}">
                <p14:modId xmlns:p14="http://schemas.microsoft.com/office/powerpoint/2010/main" val="3944335306"/>
              </p:ext>
            </p:extLst>
          </p:nvPr>
        </p:nvGraphicFramePr>
        <p:xfrm>
          <a:off x="616748" y="1640992"/>
          <a:ext cx="10606573" cy="4697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66F9BB8F-2093-78B8-C6C7-8738F30BE540}"/>
              </a:ext>
            </a:extLst>
          </p:cNvPr>
          <p:cNvSpPr txBox="1">
            <a:spLocks/>
          </p:cNvSpPr>
          <p:nvPr/>
        </p:nvSpPr>
        <p:spPr>
          <a:xfrm>
            <a:off x="0" y="629"/>
            <a:ext cx="12192000" cy="1371599"/>
          </a:xfrm>
          <a:prstGeom prst="rect">
            <a:avLst/>
          </a:prstGeom>
          <a:solidFill>
            <a:schemeClr val="accent1"/>
          </a:solidFill>
        </p:spPr>
        <p:txBody>
          <a:bodyPr vert="horz" lIns="91441" tIns="45720" rIns="91441"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Roboto" panose="02000000000000000000" pitchFamily="2" charset="0"/>
                <a:ea typeface="Roboto" panose="02000000000000000000" pitchFamily="2" charset="0"/>
                <a:cs typeface="+mj-cs"/>
              </a:defRPr>
            </a:lvl1pPr>
          </a:lstStyle>
          <a:p>
            <a:pPr algn="ctr"/>
            <a:r>
              <a:rPr lang="en-US" sz="4000">
                <a:solidFill>
                  <a:schemeClr val="bg1"/>
                </a:solidFill>
              </a:rPr>
              <a:t>Other Example Language for Specific Conditions</a:t>
            </a:r>
          </a:p>
        </p:txBody>
      </p:sp>
    </p:spTree>
    <p:extLst>
      <p:ext uri="{BB962C8B-B14F-4D97-AF65-F5344CB8AC3E}">
        <p14:creationId xmlns:p14="http://schemas.microsoft.com/office/powerpoint/2010/main" val="2436273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EEEDE3F-A9E4-A1F7-8715-94382372B2D1}"/>
              </a:ext>
            </a:extLst>
          </p:cNvPr>
          <p:cNvSpPr txBox="1"/>
          <p:nvPr/>
        </p:nvSpPr>
        <p:spPr>
          <a:xfrm>
            <a:off x="9304774" y="1043959"/>
            <a:ext cx="2703006" cy="830997"/>
          </a:xfrm>
          <a:prstGeom prst="rect">
            <a:avLst/>
          </a:prstGeom>
          <a:noFill/>
        </p:spPr>
        <p:txBody>
          <a:bodyPr wrap="square" rtlCol="0">
            <a:spAutoFit/>
          </a:bodyPr>
          <a:lstStyle/>
          <a:p>
            <a:pPr algn="ctr"/>
            <a:r>
              <a:rPr lang="en-US" sz="1600">
                <a:solidFill>
                  <a:schemeClr val="bg1"/>
                </a:solidFill>
              </a:rPr>
              <a:t>Use camera on a smart device to scan code and complete course evaluation</a:t>
            </a:r>
          </a:p>
        </p:txBody>
      </p:sp>
      <p:pic>
        <p:nvPicPr>
          <p:cNvPr id="6" name="Graphic 5" descr="Camera outline">
            <a:extLst>
              <a:ext uri="{FF2B5EF4-FFF2-40B4-BE49-F238E27FC236}">
                <a16:creationId xmlns:a16="http://schemas.microsoft.com/office/drawing/2014/main" id="{5901C582-1B85-AD39-C8A2-4457BDF3F6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72684" y="129559"/>
            <a:ext cx="914400" cy="914400"/>
          </a:xfrm>
          <a:prstGeom prst="rect">
            <a:avLst/>
          </a:prstGeom>
        </p:spPr>
      </p:pic>
      <p:pic>
        <p:nvPicPr>
          <p:cNvPr id="9" name="Picture 8" descr="Qr code&#10;&#10;Description automatically generated">
            <a:extLst>
              <a:ext uri="{FF2B5EF4-FFF2-40B4-BE49-F238E27FC236}">
                <a16:creationId xmlns:a16="http://schemas.microsoft.com/office/drawing/2014/main" id="{9A98482B-C450-4AF1-1511-B5F39F154D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0536" y="-856"/>
            <a:ext cx="6858000" cy="6858000"/>
          </a:xfrm>
          <a:prstGeom prst="rect">
            <a:avLst/>
          </a:prstGeom>
        </p:spPr>
      </p:pic>
    </p:spTree>
    <p:extLst>
      <p:ext uri="{BB962C8B-B14F-4D97-AF65-F5344CB8AC3E}">
        <p14:creationId xmlns:p14="http://schemas.microsoft.com/office/powerpoint/2010/main" val="3820247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Picture 169">
            <a:extLst>
              <a:ext uri="{FF2B5EF4-FFF2-40B4-BE49-F238E27FC236}">
                <a16:creationId xmlns:a16="http://schemas.microsoft.com/office/drawing/2014/main" id="{1BA23DFE-38D2-9A4E-38CE-3A54510B3C54}"/>
              </a:ext>
            </a:extLst>
          </p:cNvPr>
          <p:cNvPicPr>
            <a:picLocks noChangeAspect="1"/>
          </p:cNvPicPr>
          <p:nvPr/>
        </p:nvPicPr>
        <p:blipFill rotWithShape="1">
          <a:blip r:embed="rId3"/>
          <a:srcRect l="22904" t="49414" r="28608"/>
          <a:stretch/>
        </p:blipFill>
        <p:spPr>
          <a:xfrm>
            <a:off x="6675320" y="3971476"/>
            <a:ext cx="2024027" cy="1873003"/>
          </a:xfrm>
          <a:prstGeom prst="rect">
            <a:avLst/>
          </a:prstGeom>
        </p:spPr>
      </p:pic>
      <p:pic>
        <p:nvPicPr>
          <p:cNvPr id="171" name="Picture 170" descr="Icon&#10;&#10;Description automatically generated">
            <a:extLst>
              <a:ext uri="{FF2B5EF4-FFF2-40B4-BE49-F238E27FC236}">
                <a16:creationId xmlns:a16="http://schemas.microsoft.com/office/drawing/2014/main" id="{5C00DB25-51CE-01E8-00B6-98CD6AECC2F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375354" y="3971477"/>
            <a:ext cx="2121702" cy="1723882"/>
          </a:xfrm>
          <a:prstGeom prst="rect">
            <a:avLst/>
          </a:prstGeom>
        </p:spPr>
      </p:pic>
      <p:sp>
        <p:nvSpPr>
          <p:cNvPr id="188" name="TextBox 187">
            <a:extLst>
              <a:ext uri="{FF2B5EF4-FFF2-40B4-BE49-F238E27FC236}">
                <a16:creationId xmlns:a16="http://schemas.microsoft.com/office/drawing/2014/main" id="{B6848D3D-A0E1-FC3A-1B8D-5B774920FA0F}"/>
              </a:ext>
            </a:extLst>
          </p:cNvPr>
          <p:cNvSpPr txBox="1"/>
          <p:nvPr/>
        </p:nvSpPr>
        <p:spPr>
          <a:xfrm>
            <a:off x="7687333" y="2976851"/>
            <a:ext cx="26664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Roboto"/>
                <a:ea typeface="+mn-ea"/>
                <a:cs typeface="+mn-cs"/>
              </a:rPr>
              <a:t>Last Update: </a:t>
            </a:r>
            <a:r>
              <a:rPr lang="en-US" sz="1600" i="1" dirty="0">
                <a:solidFill>
                  <a:prstClr val="black"/>
                </a:solidFill>
                <a:latin typeface="Roboto"/>
              </a:rPr>
              <a:t>2/3</a:t>
            </a:r>
            <a:r>
              <a:rPr kumimoji="0" lang="en-US" sz="1600" b="0" i="1" u="none" strike="noStrike" kern="1200" cap="none" spc="0" normalizeH="0" baseline="0" noProof="0" dirty="0">
                <a:ln>
                  <a:noFill/>
                </a:ln>
                <a:solidFill>
                  <a:prstClr val="black"/>
                </a:solidFill>
                <a:effectLst/>
                <a:uLnTx/>
                <a:uFillTx/>
                <a:latin typeface="Roboto"/>
                <a:ea typeface="+mn-ea"/>
                <a:cs typeface="+mn-cs"/>
              </a:rPr>
              <a:t>/2026</a:t>
            </a:r>
          </a:p>
        </p:txBody>
      </p:sp>
      <p:pic>
        <p:nvPicPr>
          <p:cNvPr id="152" name="Picture 151">
            <a:extLst>
              <a:ext uri="{FF2B5EF4-FFF2-40B4-BE49-F238E27FC236}">
                <a16:creationId xmlns:a16="http://schemas.microsoft.com/office/drawing/2014/main" id="{E5458528-ED7F-440E-A759-919FE4CCF971}"/>
              </a:ext>
            </a:extLst>
          </p:cNvPr>
          <p:cNvPicPr>
            <a:picLocks noChangeAspect="1"/>
          </p:cNvPicPr>
          <p:nvPr/>
        </p:nvPicPr>
        <p:blipFill rotWithShape="1">
          <a:blip r:embed="rId5"/>
          <a:srcRect b="5899"/>
          <a:stretch/>
        </p:blipFill>
        <p:spPr>
          <a:xfrm>
            <a:off x="6363089" y="1281899"/>
            <a:ext cx="5657462" cy="1564110"/>
          </a:xfrm>
          <a:prstGeom prst="rect">
            <a:avLst/>
          </a:prstGeom>
        </p:spPr>
      </p:pic>
      <p:pic>
        <p:nvPicPr>
          <p:cNvPr id="4" name="Picture 3">
            <a:extLst>
              <a:ext uri="{FF2B5EF4-FFF2-40B4-BE49-F238E27FC236}">
                <a16:creationId xmlns:a16="http://schemas.microsoft.com/office/drawing/2014/main" id="{A282F7D6-878F-43BA-8644-27287C69DF2E}"/>
              </a:ext>
            </a:extLst>
          </p:cNvPr>
          <p:cNvPicPr>
            <a:picLocks noChangeAspect="1"/>
          </p:cNvPicPr>
          <p:nvPr/>
        </p:nvPicPr>
        <p:blipFill>
          <a:blip r:embed="rId6"/>
          <a:stretch>
            <a:fillRect/>
          </a:stretch>
        </p:blipFill>
        <p:spPr>
          <a:xfrm>
            <a:off x="19264" y="71361"/>
            <a:ext cx="6240713" cy="6149534"/>
          </a:xfrm>
          <a:prstGeom prst="rect">
            <a:avLst/>
          </a:prstGeom>
        </p:spPr>
      </p:pic>
    </p:spTree>
    <p:extLst>
      <p:ext uri="{BB962C8B-B14F-4D97-AF65-F5344CB8AC3E}">
        <p14:creationId xmlns:p14="http://schemas.microsoft.com/office/powerpoint/2010/main" val="3690459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9E023C-9352-3CEE-5542-BF098784D91C}"/>
              </a:ext>
            </a:extLst>
          </p:cNvPr>
          <p:cNvPicPr>
            <a:picLocks noChangeAspect="1"/>
          </p:cNvPicPr>
          <p:nvPr/>
        </p:nvPicPr>
        <p:blipFill>
          <a:blip r:embed="rId3"/>
          <a:stretch>
            <a:fillRect/>
          </a:stretch>
        </p:blipFill>
        <p:spPr>
          <a:xfrm>
            <a:off x="1787964" y="1645920"/>
            <a:ext cx="8463671" cy="5226889"/>
          </a:xfrm>
          <a:prstGeom prst="rect">
            <a:avLst/>
          </a:prstGeom>
        </p:spPr>
      </p:pic>
      <p:sp>
        <p:nvSpPr>
          <p:cNvPr id="6" name="Title 1">
            <a:extLst>
              <a:ext uri="{FF2B5EF4-FFF2-40B4-BE49-F238E27FC236}">
                <a16:creationId xmlns:a16="http://schemas.microsoft.com/office/drawing/2014/main" id="{ED154A89-4F54-4647-97C9-5BB371E3A96F}"/>
              </a:ext>
            </a:extLst>
          </p:cNvPr>
          <p:cNvSpPr>
            <a:spLocks noGrp="1"/>
          </p:cNvSpPr>
          <p:nvPr>
            <p:ph type="title"/>
          </p:nvPr>
        </p:nvSpPr>
        <p:spPr>
          <a:xfrm>
            <a:off x="0" y="0"/>
            <a:ext cx="12192000" cy="1645920"/>
          </a:xfrm>
          <a:solidFill>
            <a:schemeClr val="accent1"/>
          </a:solidFill>
        </p:spPr>
        <p:txBody>
          <a:bodyPr anchor="ctr">
            <a:normAutofit/>
          </a:bodyPr>
          <a:lstStyle/>
          <a:p>
            <a:pPr algn="ctr"/>
            <a:r>
              <a:rPr lang="en-US">
                <a:solidFill>
                  <a:schemeClr val="bg1"/>
                </a:solidFill>
              </a:rPr>
              <a:t>DCF Youth Justice Strategic Plan </a:t>
            </a:r>
            <a:endParaRPr lang="en-US" b="0">
              <a:solidFill>
                <a:schemeClr val="bg1"/>
              </a:solidFill>
            </a:endParaRPr>
          </a:p>
        </p:txBody>
      </p:sp>
      <p:sp>
        <p:nvSpPr>
          <p:cNvPr id="9" name="Text Placeholder 8">
            <a:extLst>
              <a:ext uri="{FF2B5EF4-FFF2-40B4-BE49-F238E27FC236}">
                <a16:creationId xmlns:a16="http://schemas.microsoft.com/office/drawing/2014/main" id="{19650CCA-8A4F-48AD-8988-5B917975DD50}"/>
              </a:ext>
            </a:extLst>
          </p:cNvPr>
          <p:cNvSpPr>
            <a:spLocks noGrp="1"/>
          </p:cNvSpPr>
          <p:nvPr>
            <p:ph sz="half" idx="1"/>
          </p:nvPr>
        </p:nvSpPr>
        <p:spPr/>
        <p:txBody>
          <a:bodyPr>
            <a:normAutofit/>
          </a:bodyPr>
          <a:lstStyle/>
          <a:p>
            <a:pPr lvl="1"/>
            <a:endParaRPr lang="en-US">
              <a:solidFill>
                <a:schemeClr val="accent2"/>
              </a:solidFill>
            </a:endParaRPr>
          </a:p>
          <a:p>
            <a:pPr lvl="1"/>
            <a:endParaRPr lang="en-US">
              <a:solidFill>
                <a:schemeClr val="accent2"/>
              </a:solidFill>
            </a:endParaRPr>
          </a:p>
          <a:p>
            <a:endParaRPr lang="en-US"/>
          </a:p>
        </p:txBody>
      </p:sp>
      <p:sp>
        <p:nvSpPr>
          <p:cNvPr id="3" name="TextBox 2">
            <a:extLst>
              <a:ext uri="{FF2B5EF4-FFF2-40B4-BE49-F238E27FC236}">
                <a16:creationId xmlns:a16="http://schemas.microsoft.com/office/drawing/2014/main" id="{FBA1D16B-681B-0DA1-09C0-A9012498A08B}"/>
              </a:ext>
            </a:extLst>
          </p:cNvPr>
          <p:cNvSpPr txBox="1"/>
          <p:nvPr/>
        </p:nvSpPr>
        <p:spPr>
          <a:xfrm>
            <a:off x="3048887" y="3244334"/>
            <a:ext cx="6097772" cy="369460"/>
          </a:xfrm>
          <a:prstGeom prst="rect">
            <a:avLst/>
          </a:prstGeom>
          <a:noFill/>
        </p:spPr>
        <p:txBody>
          <a:bodyPr wrap="square">
            <a:spAutoFit/>
          </a:bodyPr>
          <a:lstStyle/>
          <a:p>
            <a:endParaRPr lang="en-US" sz="1801"/>
          </a:p>
        </p:txBody>
      </p:sp>
    </p:spTree>
    <p:extLst>
      <p:ext uri="{BB962C8B-B14F-4D97-AF65-F5344CB8AC3E}">
        <p14:creationId xmlns:p14="http://schemas.microsoft.com/office/powerpoint/2010/main" val="3088872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D154A89-4F54-4647-97C9-5BB371E3A96F}"/>
              </a:ext>
            </a:extLst>
          </p:cNvPr>
          <p:cNvSpPr>
            <a:spLocks noGrp="1"/>
          </p:cNvSpPr>
          <p:nvPr>
            <p:ph type="title"/>
          </p:nvPr>
        </p:nvSpPr>
        <p:spPr>
          <a:xfrm>
            <a:off x="0" y="0"/>
            <a:ext cx="12192000" cy="1645920"/>
          </a:xfrm>
          <a:solidFill>
            <a:schemeClr val="accent1"/>
          </a:solidFill>
        </p:spPr>
        <p:txBody>
          <a:bodyPr anchor="ctr">
            <a:normAutofit/>
          </a:bodyPr>
          <a:lstStyle/>
          <a:p>
            <a:pPr algn="ctr"/>
            <a:r>
              <a:rPr lang="en-US">
                <a:solidFill>
                  <a:schemeClr val="bg1"/>
                </a:solidFill>
              </a:rPr>
              <a:t>From Research to Practice</a:t>
            </a:r>
            <a:endParaRPr lang="en-US" b="0">
              <a:solidFill>
                <a:schemeClr val="bg1"/>
              </a:solidFill>
            </a:endParaRPr>
          </a:p>
        </p:txBody>
      </p:sp>
      <p:sp>
        <p:nvSpPr>
          <p:cNvPr id="9" name="Text Placeholder 8">
            <a:extLst>
              <a:ext uri="{FF2B5EF4-FFF2-40B4-BE49-F238E27FC236}">
                <a16:creationId xmlns:a16="http://schemas.microsoft.com/office/drawing/2014/main" id="{19650CCA-8A4F-48AD-8988-5B917975DD50}"/>
              </a:ext>
            </a:extLst>
          </p:cNvPr>
          <p:cNvSpPr>
            <a:spLocks noGrp="1"/>
          </p:cNvSpPr>
          <p:nvPr>
            <p:ph sz="half" idx="1"/>
          </p:nvPr>
        </p:nvSpPr>
        <p:spPr/>
        <p:txBody>
          <a:bodyPr>
            <a:normAutofit/>
          </a:bodyPr>
          <a:lstStyle/>
          <a:p>
            <a:pPr lvl="1"/>
            <a:endParaRPr lang="en-US">
              <a:solidFill>
                <a:schemeClr val="accent2"/>
              </a:solidFill>
            </a:endParaRPr>
          </a:p>
          <a:p>
            <a:pPr lvl="1"/>
            <a:endParaRPr lang="en-US">
              <a:solidFill>
                <a:schemeClr val="accent2"/>
              </a:solidFill>
            </a:endParaRPr>
          </a:p>
          <a:p>
            <a:endParaRPr lang="en-US"/>
          </a:p>
        </p:txBody>
      </p:sp>
      <p:sp>
        <p:nvSpPr>
          <p:cNvPr id="3" name="TextBox 2">
            <a:extLst>
              <a:ext uri="{FF2B5EF4-FFF2-40B4-BE49-F238E27FC236}">
                <a16:creationId xmlns:a16="http://schemas.microsoft.com/office/drawing/2014/main" id="{FBA1D16B-681B-0DA1-09C0-A9012498A08B}"/>
              </a:ext>
            </a:extLst>
          </p:cNvPr>
          <p:cNvSpPr txBox="1"/>
          <p:nvPr/>
        </p:nvSpPr>
        <p:spPr>
          <a:xfrm>
            <a:off x="3048887" y="3244334"/>
            <a:ext cx="6097772" cy="3694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black"/>
              </a:solidFill>
              <a:effectLst/>
              <a:uLnTx/>
              <a:uFillTx/>
              <a:latin typeface="Roboto"/>
              <a:ea typeface="+mn-ea"/>
              <a:cs typeface="+mn-cs"/>
            </a:endParaRPr>
          </a:p>
        </p:txBody>
      </p:sp>
      <p:pic>
        <p:nvPicPr>
          <p:cNvPr id="2" name="Picture 1"/>
          <p:cNvPicPr>
            <a:picLocks noChangeAspect="1"/>
          </p:cNvPicPr>
          <p:nvPr/>
        </p:nvPicPr>
        <p:blipFill>
          <a:blip r:embed="rId3"/>
          <a:stretch>
            <a:fillRect/>
          </a:stretch>
        </p:blipFill>
        <p:spPr>
          <a:xfrm>
            <a:off x="974923" y="1672420"/>
            <a:ext cx="10089754" cy="4657748"/>
          </a:xfrm>
          <a:prstGeom prst="rect">
            <a:avLst/>
          </a:prstGeom>
        </p:spPr>
      </p:pic>
    </p:spTree>
    <p:extLst>
      <p:ext uri="{BB962C8B-B14F-4D97-AF65-F5344CB8AC3E}">
        <p14:creationId xmlns:p14="http://schemas.microsoft.com/office/powerpoint/2010/main" val="7281138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DCF Color Theme">
      <a:dk1>
        <a:sysClr val="windowText" lastClr="000000"/>
      </a:dk1>
      <a:lt1>
        <a:sysClr val="window" lastClr="FFFFFF"/>
      </a:lt1>
      <a:dk2>
        <a:srgbClr val="535E7E"/>
      </a:dk2>
      <a:lt2>
        <a:srgbClr val="E7E6E6"/>
      </a:lt2>
      <a:accent1>
        <a:srgbClr val="2162AE"/>
      </a:accent1>
      <a:accent2>
        <a:srgbClr val="AF394E"/>
      </a:accent2>
      <a:accent3>
        <a:srgbClr val="059C95"/>
      </a:accent3>
      <a:accent4>
        <a:srgbClr val="EE3326"/>
      </a:accent4>
      <a:accent5>
        <a:srgbClr val="FAB01A"/>
      </a:accent5>
      <a:accent6>
        <a:srgbClr val="FFFFFF"/>
      </a:accent6>
      <a:hlink>
        <a:srgbClr val="2162AE"/>
      </a:hlink>
      <a:folHlink>
        <a:srgbClr val="AF394E"/>
      </a:folHlink>
    </a:clrScheme>
    <a:fontScheme name="DCF Fon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D3F9179-804B-45A5-BE9D-69D2FCFCCD56}" vid="{0E493AB2-33A6-4290-B14D-DF1752064243}"/>
    </a:ext>
  </a:extLst>
</a:theme>
</file>

<file path=ppt/theme/theme2.xml><?xml version="1.0" encoding="utf-8"?>
<a:theme xmlns:a="http://schemas.openxmlformats.org/drawingml/2006/main" name="Theme1">
  <a:themeElements>
    <a:clrScheme name="Custom 1">
      <a:dk1>
        <a:sysClr val="windowText" lastClr="000000"/>
      </a:dk1>
      <a:lt1>
        <a:sysClr val="window" lastClr="FFFFFF"/>
      </a:lt1>
      <a:dk2>
        <a:srgbClr val="535E7E"/>
      </a:dk2>
      <a:lt2>
        <a:srgbClr val="E7E6E6"/>
      </a:lt2>
      <a:accent1>
        <a:srgbClr val="2162AE"/>
      </a:accent1>
      <a:accent2>
        <a:srgbClr val="AF3962"/>
      </a:accent2>
      <a:accent3>
        <a:srgbClr val="059C95"/>
      </a:accent3>
      <a:accent4>
        <a:srgbClr val="EE3326"/>
      </a:accent4>
      <a:accent5>
        <a:srgbClr val="FAB01A"/>
      </a:accent5>
      <a:accent6>
        <a:srgbClr val="FFFFFF"/>
      </a:accent6>
      <a:hlink>
        <a:srgbClr val="2162AE"/>
      </a:hlink>
      <a:folHlink>
        <a:srgbClr val="AF3962"/>
      </a:folHlink>
    </a:clrScheme>
    <a:fontScheme name="DCF Fon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511DD57-8EE7-4CEB-A5D0-2B740E0E5566}" vid="{235174BA-06AC-4988-A83D-0E291123DE5F}"/>
    </a:ext>
  </a:extLst>
</a:theme>
</file>

<file path=ppt/theme/theme3.xml><?xml version="1.0" encoding="utf-8"?>
<a:theme xmlns:a="http://schemas.openxmlformats.org/drawingml/2006/main" name="1_Theme1">
  <a:themeElements>
    <a:clrScheme name="Custom 1">
      <a:dk1>
        <a:sysClr val="windowText" lastClr="000000"/>
      </a:dk1>
      <a:lt1>
        <a:sysClr val="window" lastClr="FFFFFF"/>
      </a:lt1>
      <a:dk2>
        <a:srgbClr val="535E7E"/>
      </a:dk2>
      <a:lt2>
        <a:srgbClr val="E7E6E6"/>
      </a:lt2>
      <a:accent1>
        <a:srgbClr val="2162AE"/>
      </a:accent1>
      <a:accent2>
        <a:srgbClr val="AF3962"/>
      </a:accent2>
      <a:accent3>
        <a:srgbClr val="059C95"/>
      </a:accent3>
      <a:accent4>
        <a:srgbClr val="EE3326"/>
      </a:accent4>
      <a:accent5>
        <a:srgbClr val="FAB01A"/>
      </a:accent5>
      <a:accent6>
        <a:srgbClr val="FFFFFF"/>
      </a:accent6>
      <a:hlink>
        <a:srgbClr val="2162AE"/>
      </a:hlink>
      <a:folHlink>
        <a:srgbClr val="AF3962"/>
      </a:folHlink>
    </a:clrScheme>
    <a:fontScheme name="DCF Fon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511DD57-8EE7-4CEB-A5D0-2B740E0E5566}" vid="{235174BA-06AC-4988-A83D-0E291123DE5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F361D07B4C3740AA44AFA5D3410FA7" ma:contentTypeVersion="13" ma:contentTypeDescription="Create a new document." ma:contentTypeScope="" ma:versionID="e3c78ed2ad2a6b8113d738ac7c1afef4">
  <xsd:schema xmlns:xsd="http://www.w3.org/2001/XMLSchema" xmlns:xs="http://www.w3.org/2001/XMLSchema" xmlns:p="http://schemas.microsoft.com/office/2006/metadata/properties" xmlns:ns2="df5308fe-eed9-4216-b467-d8d5fbde2221" xmlns:ns3="f64cc6ea-4050-41eb-a6ab-0a4c40563312" targetNamespace="http://schemas.microsoft.com/office/2006/metadata/properties" ma:root="true" ma:fieldsID="0a56d8fbb9bde12bf04d011cb8dd2895" ns2:_="" ns3:_="">
    <xsd:import namespace="df5308fe-eed9-4216-b467-d8d5fbde2221"/>
    <xsd:import namespace="f64cc6ea-4050-41eb-a6ab-0a4c4056331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5308fe-eed9-4216-b467-d8d5fbde22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52c067e-633e-4f6a-86d3-fef86e6ec05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4cc6ea-4050-41eb-a6ab-0a4c4056331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f220231-25c4-4783-b1b8-143705b0117e}" ma:internalName="TaxCatchAll" ma:showField="CatchAllData" ma:web="f64cc6ea-4050-41eb-a6ab-0a4c405633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f5308fe-eed9-4216-b467-d8d5fbde2221">
      <Terms xmlns="http://schemas.microsoft.com/office/infopath/2007/PartnerControls"/>
    </lcf76f155ced4ddcb4097134ff3c332f>
    <TaxCatchAll xmlns="f64cc6ea-4050-41eb-a6ab-0a4c40563312" xsi:nil="true"/>
  </documentManagement>
</p:properties>
</file>

<file path=customXml/itemProps1.xml><?xml version="1.0" encoding="utf-8"?>
<ds:datastoreItem xmlns:ds="http://schemas.openxmlformats.org/officeDocument/2006/customXml" ds:itemID="{770B07CC-869D-49DB-BEFA-75A0C0A757FE}">
  <ds:schemaRefs>
    <ds:schemaRef ds:uri="df5308fe-eed9-4216-b467-d8d5fbde2221"/>
    <ds:schemaRef ds:uri="f64cc6ea-4050-41eb-a6ab-0a4c405633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BFC42B7-B1A8-4EE5-A5DE-E0F2C8D0839B}">
  <ds:schemaRefs>
    <ds:schemaRef ds:uri="http://schemas.microsoft.com/sharepoint/v3/contenttype/forms"/>
  </ds:schemaRefs>
</ds:datastoreItem>
</file>

<file path=customXml/itemProps3.xml><?xml version="1.0" encoding="utf-8"?>
<ds:datastoreItem xmlns:ds="http://schemas.openxmlformats.org/officeDocument/2006/customXml" ds:itemID="{B0E7D07E-1AE8-43CB-9854-2240FA9FA549}">
  <ds:schemaRefs>
    <ds:schemaRef ds:uri="df5308fe-eed9-4216-b467-d8d5fbde2221"/>
    <ds:schemaRef ds:uri="f64cc6ea-4050-41eb-a6ab-0a4c40563312"/>
    <ds:schemaRef ds:uri="http://purl.org/dc/elements/1.1/"/>
    <ds:schemaRef ds:uri="http://purl.org/dc/dcmitype/"/>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docMetadata/LabelInfo.xml><?xml version="1.0" encoding="utf-8"?>
<clbl:labelList xmlns:clbl="http://schemas.microsoft.com/office/2020/mipLabelMetadata">
  <clbl:label id="{f4e2d11c-fae4-453b-b6c0-2964663779aa}" enabled="0" method="" siteId="{f4e2d11c-fae4-453b-b6c0-2964663779aa}" removed="1"/>
</clbl:labelList>
</file>

<file path=docProps/app.xml><?xml version="1.0" encoding="utf-8"?>
<Properties xmlns="http://schemas.openxmlformats.org/officeDocument/2006/extended-properties" xmlns:vt="http://schemas.openxmlformats.org/officeDocument/2006/docPropsVTypes">
  <Template>blank</Template>
  <TotalTime>4635</TotalTime>
  <Words>7828</Words>
  <Application>Microsoft Office PowerPoint</Application>
  <PresentationFormat>Widescreen</PresentationFormat>
  <Paragraphs>756</Paragraphs>
  <Slides>64</Slides>
  <Notes>60</Notes>
  <HiddenSlides>3</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64</vt:i4>
      </vt:variant>
    </vt:vector>
  </HeadingPairs>
  <TitlesOfParts>
    <vt:vector size="78" baseType="lpstr">
      <vt:lpstr>-apple-system</vt:lpstr>
      <vt:lpstr>Arial</vt:lpstr>
      <vt:lpstr>Calibri</vt:lpstr>
      <vt:lpstr>Courier New</vt:lpstr>
      <vt:lpstr>Roboto</vt:lpstr>
      <vt:lpstr>Roboto Bold</vt:lpstr>
      <vt:lpstr>Segoe UI</vt:lpstr>
      <vt:lpstr>Times</vt:lpstr>
      <vt:lpstr>Times New Roman</vt:lpstr>
      <vt:lpstr>Wingdings</vt:lpstr>
      <vt:lpstr>YADWjpfPmdk 0</vt:lpstr>
      <vt:lpstr>Office Theme</vt:lpstr>
      <vt:lpstr>Theme1</vt:lpstr>
      <vt:lpstr>1_Theme1</vt:lpstr>
      <vt:lpstr>Youth Justice  Tailored Dispositional Orders</vt:lpstr>
      <vt:lpstr>PowerPoint Presentation</vt:lpstr>
      <vt:lpstr>PowerPoint Presentation</vt:lpstr>
      <vt:lpstr>PowerPoint Presentation</vt:lpstr>
      <vt:lpstr>PowerPoint Presentation</vt:lpstr>
      <vt:lpstr>PowerPoint Presentation</vt:lpstr>
      <vt:lpstr>PowerPoint Presentation</vt:lpstr>
      <vt:lpstr>DCF Youth Justice Strategic Plan </vt:lpstr>
      <vt:lpstr>From Research to Practice</vt:lpstr>
      <vt:lpstr>Community-Based Youth Justice System</vt:lpstr>
      <vt:lpstr>2024 Referred Youth with Prior CPS Referral(s) -Wisconsin</vt:lpstr>
      <vt:lpstr>2024 YJ Referred Youth Out of Home Care (OHC) Placement Experience - Wisconsin</vt:lpstr>
      <vt:lpstr>PowerPoint Presentation</vt:lpstr>
      <vt:lpstr>PowerPoint Presentation</vt:lpstr>
      <vt:lpstr>PowerPoint Presentation</vt:lpstr>
      <vt:lpstr>PowerPoint Presentation</vt:lpstr>
      <vt:lpstr>The Youth Assessment &amp; Screening Instrument (YASI)</vt:lpstr>
      <vt:lpstr>Effective, Individualized Case Management   Requires RNR Principles</vt:lpstr>
      <vt:lpstr>YASI is not a ‘one size fits all’ tool</vt:lpstr>
      <vt:lpstr>Truancy Research</vt:lpstr>
      <vt:lpstr>Validated Truancy Assessment Examples</vt:lpstr>
      <vt:lpstr>Truancy – Common Factors</vt:lpstr>
      <vt:lpstr>PowerPoint Presentation</vt:lpstr>
      <vt:lpstr>YASI DOMAINS</vt:lpstr>
      <vt:lpstr>YASI Prescreen and Full Assessment</vt:lpstr>
      <vt:lpstr> How and When Will the YASI be Used?</vt:lpstr>
      <vt:lpstr>PowerPoint Presentation</vt:lpstr>
      <vt:lpstr>Dynamic Protective Score and Dynamic Risk Score</vt:lpstr>
      <vt:lpstr>What can court partners expect to learn from the YASI?</vt:lpstr>
      <vt:lpstr>PowerPoint Presentation</vt:lpstr>
      <vt:lpstr>Example YJ Petition Flow</vt:lpstr>
      <vt:lpstr>Youth Justice Disposition Report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YJ Court Report: Case Plan Condition</vt:lpstr>
      <vt:lpstr>PowerPoint Presentation</vt:lpstr>
      <vt:lpstr>Approach &amp; Accountability with Parents/Guardians </vt:lpstr>
      <vt:lpstr>PowerPoint Presentation</vt:lpstr>
      <vt:lpstr>PowerPoint Presentation</vt:lpstr>
      <vt:lpstr>PowerPoint Presentation</vt:lpstr>
      <vt:lpstr>PowerPoint Presentation</vt:lpstr>
      <vt:lpstr>A Few Notes about Case Plans</vt:lpstr>
      <vt:lpstr>PowerPoint Presentation</vt:lpstr>
      <vt:lpstr>  Matching Services to Needs Using a Service Matrix</vt:lpstr>
      <vt:lpstr>Example Evidence-Based Case Plan</vt:lpstr>
      <vt:lpstr>PowerPoint Presentation</vt:lpstr>
      <vt:lpstr>PowerPoint Presentation</vt:lpstr>
      <vt:lpstr>Research on Tailored Conditions</vt:lpstr>
      <vt:lpstr>Keys to Achieving Better Outcomes </vt:lpstr>
      <vt:lpstr>DCF is asking you to: </vt:lpstr>
      <vt:lpstr>DCF Provided Tools</vt:lpstr>
      <vt:lpstr>PowerPoint Presentation</vt:lpstr>
      <vt:lpstr>Works Cited</vt:lpstr>
      <vt:lpstr>Truancy References</vt:lpstr>
      <vt:lpstr>Sexual Offense Resources</vt:lpstr>
      <vt:lpstr>Contacts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Justice  Tailored Dispositional Orders</dc:title>
  <dc:creator>Dunlap, Jenna M - DCF</dc:creator>
  <cp:lastModifiedBy>Bridget Mauerman</cp:lastModifiedBy>
  <cp:revision>22</cp:revision>
  <cp:lastPrinted>2024-02-06T17:15:59Z</cp:lastPrinted>
  <dcterms:created xsi:type="dcterms:W3CDTF">2023-06-01T17:53:24Z</dcterms:created>
  <dcterms:modified xsi:type="dcterms:W3CDTF">2026-02-13T21:26:56Z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34291BD2-635F-4703-904B-5E93D8E24022</vt:lpwstr>
  </property>
  <property fmtid="{D5CDD505-2E9C-101B-9397-08002B2CF9AE}" pid="3" name="ArticulatePath">
    <vt:lpwstr>DCF Power Point Template</vt:lpwstr>
  </property>
  <property fmtid="{D5CDD505-2E9C-101B-9397-08002B2CF9AE}" pid="4" name="ContentTypeId">
    <vt:lpwstr>0x010100D3F361D07B4C3740AA44AFA5D3410FA7</vt:lpwstr>
  </property>
  <property fmtid="{D5CDD505-2E9C-101B-9397-08002B2CF9AE}" pid="5" name="MediaServiceImageTags">
    <vt:lpwstr/>
  </property>
</Properties>
</file>